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sldIdLst>
    <p:sldId id="256" r:id="rId2"/>
    <p:sldId id="282" r:id="rId3"/>
    <p:sldId id="1206" r:id="rId4"/>
    <p:sldId id="1191" r:id="rId5"/>
    <p:sldId id="1205" r:id="rId6"/>
    <p:sldId id="1203" r:id="rId7"/>
    <p:sldId id="1207" r:id="rId8"/>
    <p:sldId id="602" r:id="rId9"/>
    <p:sldId id="273" r:id="rId10"/>
    <p:sldId id="274" r:id="rId11"/>
    <p:sldId id="275"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206"/>
            <p14:sldId id="1191"/>
            <p14:sldId id="1205"/>
            <p14:sldId id="1203"/>
            <p14:sldId id="120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96D635-739C-4D9D-8A62-F71B692946B5}" v="1" dt="2025-01-30T20:18:39.4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02" d="100"/>
          <a:sy n="102" d="100"/>
        </p:scale>
        <p:origin x="1878" y="31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Harder" userId="2b8d8b750cb213a7" providerId="LiveId" clId="{E096D635-739C-4D9D-8A62-F71B692946B5}"/>
    <pc:docChg chg="undo custSel addSld modSld">
      <pc:chgData name="Douglas Harder" userId="2b8d8b750cb213a7" providerId="LiveId" clId="{E096D635-739C-4D9D-8A62-F71B692946B5}" dt="2025-01-30T20:21:33.426" v="183" actId="207"/>
      <pc:docMkLst>
        <pc:docMk/>
      </pc:docMkLst>
      <pc:sldChg chg="delSp modSp add mod">
        <pc:chgData name="Douglas Harder" userId="2b8d8b750cb213a7" providerId="LiveId" clId="{E096D635-739C-4D9D-8A62-F71B692946B5}" dt="2025-01-30T20:21:33.426" v="183" actId="207"/>
        <pc:sldMkLst>
          <pc:docMk/>
          <pc:sldMk cId="144043950" sldId="1207"/>
        </pc:sldMkLst>
        <pc:spChg chg="mod">
          <ac:chgData name="Douglas Harder" userId="2b8d8b750cb213a7" providerId="LiveId" clId="{E096D635-739C-4D9D-8A62-F71B692946B5}" dt="2025-01-30T20:21:20.827" v="166" actId="2711"/>
          <ac:spMkLst>
            <pc:docMk/>
            <pc:sldMk cId="144043950" sldId="1207"/>
            <ac:spMk id="3" creationId="{4EF5D8E4-C42A-46F8-809B-CFEFA74948DA}"/>
          </ac:spMkLst>
        </pc:spChg>
        <pc:spChg chg="mod">
          <ac:chgData name="Douglas Harder" userId="2b8d8b750cb213a7" providerId="LiveId" clId="{E096D635-739C-4D9D-8A62-F71B692946B5}" dt="2025-01-30T20:21:33.426" v="183" actId="207"/>
          <ac:spMkLst>
            <pc:docMk/>
            <pc:sldMk cId="144043950" sldId="1207"/>
            <ac:spMk id="17" creationId="{00000000-0000-0000-0000-000000000000}"/>
          </ac:spMkLst>
        </pc:spChg>
        <pc:spChg chg="mod">
          <ac:chgData name="Douglas Harder" userId="2b8d8b750cb213a7" providerId="LiveId" clId="{E096D635-739C-4D9D-8A62-F71B692946B5}" dt="2025-01-30T20:21:05.139" v="164" actId="20577"/>
          <ac:spMkLst>
            <pc:docMk/>
            <pc:sldMk cId="144043950" sldId="1207"/>
            <ac:spMk id="18" creationId="{00000000-0000-0000-0000-000000000000}"/>
          </ac:spMkLst>
        </pc:spChg>
        <pc:spChg chg="del">
          <ac:chgData name="Douglas Harder" userId="2b8d8b750cb213a7" providerId="LiveId" clId="{E096D635-739C-4D9D-8A62-F71B692946B5}" dt="2025-01-30T20:19:33.348" v="53" actId="478"/>
          <ac:spMkLst>
            <pc:docMk/>
            <pc:sldMk cId="144043950" sldId="1207"/>
            <ac:spMk id="1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2025-01-30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the integral using 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the integral using 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the integral using 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the integral using 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9.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wmf"/><Relationship Id="rId5" Type="http://schemas.openxmlformats.org/officeDocument/2006/relationships/oleObject" Target="../embeddings/oleObject12.bin"/><Relationship Id="rId4" Type="http://schemas.openxmlformats.org/officeDocument/2006/relationships/image" Target="../media/image18.w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integral using</a:t>
            </a:r>
            <a:br>
              <a:rPr lang="en-US" dirty="0"/>
            </a:br>
            <a:r>
              <a:rPr lang="en-US" dirty="0"/>
              <a:t>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65684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spTree>
    <p:extLst>
      <p:ext uri="{BB962C8B-B14F-4D97-AF65-F5344CB8AC3E}">
        <p14:creationId xmlns:p14="http://schemas.microsoft.com/office/powerpoint/2010/main" val="886795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11</a:t>
            </a:fld>
            <a:endParaRPr lang="en-CA"/>
          </a:p>
        </p:txBody>
      </p:sp>
    </p:spTree>
    <p:extLst>
      <p:ext uri="{BB962C8B-B14F-4D97-AF65-F5344CB8AC3E}">
        <p14:creationId xmlns:p14="http://schemas.microsoft.com/office/powerpoint/2010/main" val="1131585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spTree>
    <p:extLst>
      <p:ext uri="{BB962C8B-B14F-4D97-AF65-F5344CB8AC3E}">
        <p14:creationId xmlns:p14="http://schemas.microsoft.com/office/powerpoint/2010/main" val="42724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how to estimate an integral of data by using the least-squares best-fitting polynomials</a:t>
            </a:r>
            <a:br>
              <a:rPr lang="en-US" dirty="0"/>
            </a:br>
            <a:endParaRPr lang="en-US" dirty="0"/>
          </a:p>
          <a:p>
            <a:pPr lvl="1"/>
            <a:r>
              <a:rPr lang="en-US" dirty="0"/>
              <a:t>Estimating                     or                       where  </a:t>
            </a:r>
            <a:br>
              <a:rPr lang="en-US" dirty="0"/>
            </a:br>
            <a:endParaRPr lang="en-US" dirty="0"/>
          </a:p>
          <a:p>
            <a:pPr lvl="1"/>
            <a:r>
              <a:rPr lang="en-US" dirty="0"/>
              <a:t>Describe the formula for both linear and quadratic polynomials</a:t>
            </a:r>
          </a:p>
        </p:txBody>
      </p:sp>
      <p:sp>
        <p:nvSpPr>
          <p:cNvPr id="4" name="Footer Placeholder 3"/>
          <p:cNvSpPr>
            <a:spLocks noGrp="1"/>
          </p:cNvSpPr>
          <p:nvPr>
            <p:ph type="ftr" sz="quarter" idx="11"/>
          </p:nvPr>
        </p:nvSpPr>
        <p:spPr/>
        <p:txBody>
          <a:bodyPr/>
          <a:lstStyle/>
          <a:p>
            <a:r>
              <a:rPr lang="en-US" dirty="0"/>
              <a:t>Approximating the integral using least-squares best-fitting polynomials</a:t>
            </a:r>
            <a:endParaRPr lang="en-CA"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graphicFrame>
        <p:nvGraphicFramePr>
          <p:cNvPr id="9" name="Object 8">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1088903450"/>
              </p:ext>
            </p:extLst>
          </p:nvPr>
        </p:nvGraphicFramePr>
        <p:xfrm>
          <a:off x="2522538" y="2794000"/>
          <a:ext cx="1166812" cy="965200"/>
        </p:xfrm>
        <a:graphic>
          <a:graphicData uri="http://schemas.openxmlformats.org/presentationml/2006/ole">
            <mc:AlternateContent xmlns:mc="http://schemas.openxmlformats.org/markup-compatibility/2006">
              <mc:Choice xmlns:v="urn:schemas-microsoft-com:vml" Requires="v">
                <p:oleObj name="Equation" r:id="rId2" imgW="596880" imgH="495000" progId="Equation.DSMT4">
                  <p:embed/>
                </p:oleObj>
              </mc:Choice>
              <mc:Fallback>
                <p:oleObj name="Equation" r:id="rId2" imgW="596880" imgH="495000" progId="Equation.DSMT4">
                  <p:embed/>
                  <p:pic>
                    <p:nvPicPr>
                      <p:cNvPr id="9" name="Object 8">
                        <a:extLst>
                          <a:ext uri="{FF2B5EF4-FFF2-40B4-BE49-F238E27FC236}">
                            <a16:creationId xmlns:a16="http://schemas.microsoft.com/office/drawing/2014/main" id="{DF752F15-0BB8-4C8A-87FB-0766546B6C56}"/>
                          </a:ext>
                        </a:extLst>
                      </p:cNvPr>
                      <p:cNvPicPr/>
                      <p:nvPr/>
                    </p:nvPicPr>
                    <p:blipFill>
                      <a:blip r:embed="rId3"/>
                      <a:stretch>
                        <a:fillRect/>
                      </a:stretch>
                    </p:blipFill>
                    <p:spPr>
                      <a:xfrm>
                        <a:off x="2522538" y="2794000"/>
                        <a:ext cx="1166812" cy="965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1420633928"/>
              </p:ext>
            </p:extLst>
          </p:nvPr>
        </p:nvGraphicFramePr>
        <p:xfrm>
          <a:off x="6190291" y="3038301"/>
          <a:ext cx="1339374" cy="443548"/>
        </p:xfrm>
        <a:graphic>
          <a:graphicData uri="http://schemas.openxmlformats.org/presentationml/2006/ole">
            <mc:AlternateContent xmlns:mc="http://schemas.openxmlformats.org/markup-compatibility/2006">
              <mc:Choice xmlns:v="urn:schemas-microsoft-com:vml" Requires="v">
                <p:oleObj name="Equation" r:id="rId4" imgW="685800" imgH="228600" progId="Equation.DSMT4">
                  <p:embed/>
                </p:oleObj>
              </mc:Choice>
              <mc:Fallback>
                <p:oleObj name="Equation" r:id="rId4" imgW="685800" imgH="228600" progId="Equation.DSMT4">
                  <p:embed/>
                  <p:pic>
                    <p:nvPicPr>
                      <p:cNvPr id="10" name="Object 9">
                        <a:extLst>
                          <a:ext uri="{FF2B5EF4-FFF2-40B4-BE49-F238E27FC236}">
                            <a16:creationId xmlns:a16="http://schemas.microsoft.com/office/drawing/2014/main" id="{8819768E-E108-4144-A8C5-008C51561C03}"/>
                          </a:ext>
                        </a:extLst>
                      </p:cNvPr>
                      <p:cNvPicPr/>
                      <p:nvPr/>
                    </p:nvPicPr>
                    <p:blipFill>
                      <a:blip r:embed="rId5"/>
                      <a:stretch>
                        <a:fillRect/>
                      </a:stretch>
                    </p:blipFill>
                    <p:spPr>
                      <a:xfrm>
                        <a:off x="6190291" y="3038301"/>
                        <a:ext cx="1339374" cy="44354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2218355268"/>
              </p:ext>
            </p:extLst>
          </p:nvPr>
        </p:nvGraphicFramePr>
        <p:xfrm>
          <a:off x="4030663" y="2789238"/>
          <a:ext cx="1168400" cy="963612"/>
        </p:xfrm>
        <a:graphic>
          <a:graphicData uri="http://schemas.openxmlformats.org/presentationml/2006/ole">
            <mc:AlternateContent xmlns:mc="http://schemas.openxmlformats.org/markup-compatibility/2006">
              <mc:Choice xmlns:v="urn:schemas-microsoft-com:vml" Requires="v">
                <p:oleObj name="Equation" r:id="rId6" imgW="596880" imgH="495000" progId="Equation.DSMT4">
                  <p:embed/>
                </p:oleObj>
              </mc:Choice>
              <mc:Fallback>
                <p:oleObj name="Equation" r:id="rId6" imgW="596880" imgH="495000" progId="Equation.DSMT4">
                  <p:embed/>
                  <p:pic>
                    <p:nvPicPr>
                      <p:cNvPr id="11" name="Object 10">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4030663" y="2789238"/>
                        <a:ext cx="1168400" cy="963612"/>
                      </a:xfrm>
                      <a:prstGeom prst="rect">
                        <a:avLst/>
                      </a:prstGeom>
                    </p:spPr>
                  </p:pic>
                </p:oleObj>
              </mc:Fallback>
            </mc:AlternateContent>
          </a:graphicData>
        </a:graphic>
      </p:graphicFrame>
    </p:spTree>
    <p:extLst>
      <p:ext uri="{BB962C8B-B14F-4D97-AF65-F5344CB8AC3E}">
        <p14:creationId xmlns:p14="http://schemas.microsoft.com/office/powerpoint/2010/main" val="283528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6984543" y="3802405"/>
            <a:ext cx="964276" cy="1469971"/>
          </a:xfrm>
          <a:custGeom>
            <a:avLst/>
            <a:gdLst>
              <a:gd name="connsiteX0" fmla="*/ 0 w 548640"/>
              <a:gd name="connsiteY0" fmla="*/ 1554480 h 1554480"/>
              <a:gd name="connsiteX1" fmla="*/ 0 w 548640"/>
              <a:gd name="connsiteY1" fmla="*/ 332509 h 1554480"/>
              <a:gd name="connsiteX2" fmla="*/ 548640 w 548640"/>
              <a:gd name="connsiteY2" fmla="*/ 0 h 1554480"/>
              <a:gd name="connsiteX3" fmla="*/ 540328 w 548640"/>
              <a:gd name="connsiteY3" fmla="*/ 1546167 h 1554480"/>
              <a:gd name="connsiteX4" fmla="*/ 0 w 548640"/>
              <a:gd name="connsiteY4" fmla="*/ 1554480 h 1554480"/>
              <a:gd name="connsiteX0" fmla="*/ 8313 w 548640"/>
              <a:gd name="connsiteY0" fmla="*/ 2710697 h 2710697"/>
              <a:gd name="connsiteX1" fmla="*/ 0 w 548640"/>
              <a:gd name="connsiteY1" fmla="*/ 332509 h 2710697"/>
              <a:gd name="connsiteX2" fmla="*/ 548640 w 548640"/>
              <a:gd name="connsiteY2" fmla="*/ 0 h 2710697"/>
              <a:gd name="connsiteX3" fmla="*/ 540328 w 548640"/>
              <a:gd name="connsiteY3" fmla="*/ 1546167 h 2710697"/>
              <a:gd name="connsiteX4" fmla="*/ 8313 w 548640"/>
              <a:gd name="connsiteY4" fmla="*/ 2710697 h 2710697"/>
              <a:gd name="connsiteX0" fmla="*/ 8313 w 548640"/>
              <a:gd name="connsiteY0" fmla="*/ 2710697 h 2779465"/>
              <a:gd name="connsiteX1" fmla="*/ 0 w 548640"/>
              <a:gd name="connsiteY1" fmla="*/ 332509 h 2779465"/>
              <a:gd name="connsiteX2" fmla="*/ 548640 w 548640"/>
              <a:gd name="connsiteY2" fmla="*/ 0 h 2779465"/>
              <a:gd name="connsiteX3" fmla="*/ 532015 w 548640"/>
              <a:gd name="connsiteY3" fmla="*/ 2779465 h 2779465"/>
              <a:gd name="connsiteX4" fmla="*/ 8313 w 548640"/>
              <a:gd name="connsiteY4" fmla="*/ 2710697 h 2779465"/>
              <a:gd name="connsiteX0" fmla="*/ 8313 w 548640"/>
              <a:gd name="connsiteY0" fmla="*/ 2803194 h 2803194"/>
              <a:gd name="connsiteX1" fmla="*/ 0 w 548640"/>
              <a:gd name="connsiteY1" fmla="*/ 332509 h 2803194"/>
              <a:gd name="connsiteX2" fmla="*/ 548640 w 548640"/>
              <a:gd name="connsiteY2" fmla="*/ 0 h 2803194"/>
              <a:gd name="connsiteX3" fmla="*/ 532015 w 548640"/>
              <a:gd name="connsiteY3" fmla="*/ 2779465 h 2803194"/>
              <a:gd name="connsiteX4" fmla="*/ 8313 w 548640"/>
              <a:gd name="connsiteY4" fmla="*/ 2803194 h 2803194"/>
              <a:gd name="connsiteX0" fmla="*/ 8313 w 972589"/>
              <a:gd name="connsiteY0" fmla="*/ 2726112 h 2726112"/>
              <a:gd name="connsiteX1" fmla="*/ 0 w 972589"/>
              <a:gd name="connsiteY1" fmla="*/ 255427 h 2726112"/>
              <a:gd name="connsiteX2" fmla="*/ 972589 w 972589"/>
              <a:gd name="connsiteY2" fmla="*/ 0 h 2726112"/>
              <a:gd name="connsiteX3" fmla="*/ 532015 w 972589"/>
              <a:gd name="connsiteY3" fmla="*/ 2702383 h 2726112"/>
              <a:gd name="connsiteX4" fmla="*/ 8313 w 972589"/>
              <a:gd name="connsiteY4" fmla="*/ 2726112 h 2726112"/>
              <a:gd name="connsiteX0" fmla="*/ 8313 w 972589"/>
              <a:gd name="connsiteY0" fmla="*/ 2726112 h 2726112"/>
              <a:gd name="connsiteX1" fmla="*/ 0 w 972589"/>
              <a:gd name="connsiteY1" fmla="*/ 255427 h 2726112"/>
              <a:gd name="connsiteX2" fmla="*/ 972589 w 972589"/>
              <a:gd name="connsiteY2" fmla="*/ 0 h 2726112"/>
              <a:gd name="connsiteX3" fmla="*/ 955964 w 972589"/>
              <a:gd name="connsiteY3" fmla="*/ 2702383 h 2726112"/>
              <a:gd name="connsiteX4" fmla="*/ 8313 w 972589"/>
              <a:gd name="connsiteY4" fmla="*/ 2726112 h 2726112"/>
              <a:gd name="connsiteX0" fmla="*/ 0 w 964276"/>
              <a:gd name="connsiteY0" fmla="*/ 2726112 h 2726112"/>
              <a:gd name="connsiteX1" fmla="*/ 8313 w 964276"/>
              <a:gd name="connsiteY1" fmla="*/ 317092 h 2726112"/>
              <a:gd name="connsiteX2" fmla="*/ 964276 w 964276"/>
              <a:gd name="connsiteY2" fmla="*/ 0 h 2726112"/>
              <a:gd name="connsiteX3" fmla="*/ 947651 w 964276"/>
              <a:gd name="connsiteY3" fmla="*/ 2702383 h 2726112"/>
              <a:gd name="connsiteX4" fmla="*/ 0 w 964276"/>
              <a:gd name="connsiteY4" fmla="*/ 2726112 h 272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276" h="2726112">
                <a:moveTo>
                  <a:pt x="0" y="2726112"/>
                </a:moveTo>
                <a:lnTo>
                  <a:pt x="8313" y="317092"/>
                </a:lnTo>
                <a:lnTo>
                  <a:pt x="964276" y="0"/>
                </a:lnTo>
                <a:cubicBezTo>
                  <a:pt x="961505" y="515389"/>
                  <a:pt x="950422" y="2186994"/>
                  <a:pt x="947651" y="2702383"/>
                </a:cubicBezTo>
                <a:lnTo>
                  <a:pt x="0" y="2726112"/>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Freeform 5"/>
          <p:cNvSpPr/>
          <p:nvPr/>
        </p:nvSpPr>
        <p:spPr>
          <a:xfrm>
            <a:off x="2394065" y="3775718"/>
            <a:ext cx="548640" cy="1511535"/>
          </a:xfrm>
          <a:custGeom>
            <a:avLst/>
            <a:gdLst>
              <a:gd name="connsiteX0" fmla="*/ 0 w 548640"/>
              <a:gd name="connsiteY0" fmla="*/ 1554480 h 1554480"/>
              <a:gd name="connsiteX1" fmla="*/ 0 w 548640"/>
              <a:gd name="connsiteY1" fmla="*/ 332509 h 1554480"/>
              <a:gd name="connsiteX2" fmla="*/ 548640 w 548640"/>
              <a:gd name="connsiteY2" fmla="*/ 0 h 1554480"/>
              <a:gd name="connsiteX3" fmla="*/ 540328 w 548640"/>
              <a:gd name="connsiteY3" fmla="*/ 1546167 h 1554480"/>
              <a:gd name="connsiteX4" fmla="*/ 0 w 548640"/>
              <a:gd name="connsiteY4" fmla="*/ 1554480 h 1554480"/>
              <a:gd name="connsiteX0" fmla="*/ 8313 w 548640"/>
              <a:gd name="connsiteY0" fmla="*/ 2710697 h 2710697"/>
              <a:gd name="connsiteX1" fmla="*/ 0 w 548640"/>
              <a:gd name="connsiteY1" fmla="*/ 332509 h 2710697"/>
              <a:gd name="connsiteX2" fmla="*/ 548640 w 548640"/>
              <a:gd name="connsiteY2" fmla="*/ 0 h 2710697"/>
              <a:gd name="connsiteX3" fmla="*/ 540328 w 548640"/>
              <a:gd name="connsiteY3" fmla="*/ 1546167 h 2710697"/>
              <a:gd name="connsiteX4" fmla="*/ 8313 w 548640"/>
              <a:gd name="connsiteY4" fmla="*/ 2710697 h 2710697"/>
              <a:gd name="connsiteX0" fmla="*/ 8313 w 548640"/>
              <a:gd name="connsiteY0" fmla="*/ 2710697 h 2779465"/>
              <a:gd name="connsiteX1" fmla="*/ 0 w 548640"/>
              <a:gd name="connsiteY1" fmla="*/ 332509 h 2779465"/>
              <a:gd name="connsiteX2" fmla="*/ 548640 w 548640"/>
              <a:gd name="connsiteY2" fmla="*/ 0 h 2779465"/>
              <a:gd name="connsiteX3" fmla="*/ 532015 w 548640"/>
              <a:gd name="connsiteY3" fmla="*/ 2779465 h 2779465"/>
              <a:gd name="connsiteX4" fmla="*/ 8313 w 548640"/>
              <a:gd name="connsiteY4" fmla="*/ 2710697 h 2779465"/>
              <a:gd name="connsiteX0" fmla="*/ 8313 w 548640"/>
              <a:gd name="connsiteY0" fmla="*/ 2803194 h 2803194"/>
              <a:gd name="connsiteX1" fmla="*/ 0 w 548640"/>
              <a:gd name="connsiteY1" fmla="*/ 332509 h 2803194"/>
              <a:gd name="connsiteX2" fmla="*/ 548640 w 548640"/>
              <a:gd name="connsiteY2" fmla="*/ 0 h 2803194"/>
              <a:gd name="connsiteX3" fmla="*/ 532015 w 548640"/>
              <a:gd name="connsiteY3" fmla="*/ 2779465 h 2803194"/>
              <a:gd name="connsiteX4" fmla="*/ 8313 w 548640"/>
              <a:gd name="connsiteY4" fmla="*/ 2803194 h 280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 h="2803194">
                <a:moveTo>
                  <a:pt x="8313" y="2803194"/>
                </a:moveTo>
                <a:lnTo>
                  <a:pt x="0" y="332509"/>
                </a:lnTo>
                <a:lnTo>
                  <a:pt x="548640" y="0"/>
                </a:lnTo>
                <a:cubicBezTo>
                  <a:pt x="545869" y="515389"/>
                  <a:pt x="534786" y="2264076"/>
                  <a:pt x="532015" y="2779465"/>
                </a:cubicBezTo>
                <a:lnTo>
                  <a:pt x="8313" y="280319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In the last lecture, we saw that</a:t>
            </a:r>
            <a:br>
              <a:rPr lang="en-US" dirty="0"/>
            </a:br>
            <a:r>
              <a:rPr lang="en-US" dirty="0"/>
              <a:t>         if we mapped the last </a:t>
            </a:r>
            <a:r>
              <a:rPr lang="en-US" i="1" dirty="0">
                <a:latin typeface="Times New Roman" panose="02020603050405020304" pitchFamily="18" charset="0"/>
              </a:rPr>
              <a:t>N </a:t>
            </a:r>
            <a:r>
              <a:rPr lang="en-US" dirty="0">
                <a:latin typeface="Times New Roman" panose="02020603050405020304" pitchFamily="18" charset="0"/>
              </a:rPr>
              <a:t>+ 1</a:t>
            </a:r>
            <a:r>
              <a:rPr lang="en-US" dirty="0"/>
              <a:t> times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baseline="-25000" dirty="0">
                <a:latin typeface="Times New Roman" panose="02020603050405020304" pitchFamily="18" charset="0"/>
              </a:rPr>
              <a:t>–</a:t>
            </a:r>
            <a:r>
              <a:rPr lang="en-US" i="1" baseline="-25000" dirty="0">
                <a:latin typeface="Times New Roman" panose="02020603050405020304" pitchFamily="18" charset="0"/>
              </a:rPr>
              <a:t>N</a:t>
            </a:r>
            <a:r>
              <a:rPr lang="en-US" dirty="0">
                <a:latin typeface="Times New Roman" panose="02020603050405020304" pitchFamily="18" charset="0"/>
              </a:rPr>
              <a:t>, …, </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t>, to </a:t>
            </a:r>
            <a:r>
              <a:rPr lang="en-US" dirty="0">
                <a:latin typeface="Times New Roman" panose="02020603050405020304" pitchFamily="18" charset="0"/>
              </a:rPr>
              <a:t>–</a:t>
            </a:r>
            <a:r>
              <a:rPr lang="en-US" i="1" dirty="0">
                <a:latin typeface="Times New Roman" panose="02020603050405020304" pitchFamily="18" charset="0"/>
              </a:rPr>
              <a:t>N</a:t>
            </a:r>
            <a:r>
              <a:rPr lang="en-US" dirty="0">
                <a:latin typeface="Times New Roman" panose="02020603050405020304" pitchFamily="18" charset="0"/>
              </a:rPr>
              <a:t>, …, 0</a:t>
            </a:r>
            <a:r>
              <a:rPr lang="en-US" dirty="0"/>
              <a:t>,</a:t>
            </a:r>
            <a:br>
              <a:rPr lang="en-US" dirty="0"/>
            </a:br>
            <a:r>
              <a:rPr lang="en-US" dirty="0"/>
              <a:t>         we can easily find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 on the right</a:t>
            </a:r>
          </a:p>
          <a:p>
            <a:pPr lvl="1"/>
            <a:r>
              <a:rPr lang="en-US" dirty="0"/>
              <a:t>In this case, </a:t>
            </a:r>
            <a:r>
              <a:rPr lang="en-US" i="1" dirty="0">
                <a:latin typeface="Times New Roman" panose="02020603050405020304" pitchFamily="18" charset="0"/>
              </a:rPr>
              <a:t>y</a:t>
            </a:r>
            <a:r>
              <a:rPr lang="en-US" dirty="0">
                <a:latin typeface="Times New Roman" panose="02020603050405020304" pitchFamily="18" charset="0"/>
              </a:rPr>
              <a:t>(</a:t>
            </a:r>
            <a:r>
              <a:rPr lang="en-US" i="1" dirty="0" err="1">
                <a:latin typeface="Times New Roman" panose="02020603050405020304" pitchFamily="18" charset="0"/>
              </a:rPr>
              <a:t>t</a:t>
            </a:r>
            <a:r>
              <a:rPr lang="en-US" i="1" baseline="-25000" dirty="0" err="1">
                <a:latin typeface="Times New Roman" panose="02020603050405020304" pitchFamily="18" charset="0"/>
              </a:rPr>
              <a:t>n</a:t>
            </a:r>
            <a:r>
              <a:rPr lang="en-US" dirty="0">
                <a:latin typeface="Times New Roman" panose="02020603050405020304" pitchFamily="18" charset="0"/>
              </a:rPr>
              <a:t> + </a:t>
            </a:r>
            <a:r>
              <a:rPr lang="en-US" i="1" dirty="0">
                <a:latin typeface="Symbol" panose="05050102010706020507" pitchFamily="18" charset="2"/>
              </a:rPr>
              <a:t>d </a:t>
            </a:r>
            <a:r>
              <a:rPr lang="en-US" i="1" dirty="0">
                <a:latin typeface="Times New Roman" panose="02020603050405020304" pitchFamily="18" charset="0"/>
              </a:rPr>
              <a:t>h</a:t>
            </a:r>
            <a:r>
              <a:rPr lang="en-US" dirty="0">
                <a:latin typeface="Times New Roman" panose="02020603050405020304" pitchFamily="18" charset="0"/>
              </a:rPr>
              <a:t>) ≈</a:t>
            </a:r>
            <a:r>
              <a:rPr lang="en-US" dirty="0"/>
              <a:t>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Symbol" panose="05050102010706020507" pitchFamily="18" charset="2"/>
              </a:rPr>
              <a:t>d</a:t>
            </a:r>
            <a:r>
              <a:rPr lang="en-US" dirty="0"/>
              <a:t> </a:t>
            </a:r>
          </a:p>
          <a:p>
            <a:pPr lvl="1"/>
            <a:r>
              <a:rPr lang="en-US" dirty="0"/>
              <a:t>The scaling, however, increases the area by </a:t>
            </a:r>
            <a:r>
              <a:rPr lang="en-US" i="1" dirty="0">
                <a:latin typeface="Times New Roman" panose="02020603050405020304" pitchFamily="18" charset="0"/>
              </a:rPr>
              <a:t>h</a:t>
            </a:r>
          </a:p>
          <a:p>
            <a:pPr lvl="1"/>
            <a:endParaRPr lang="en-US" i="1" dirty="0"/>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dirty="0"/>
          </a:p>
        </p:txBody>
      </p:sp>
      <p:cxnSp>
        <p:nvCxnSpPr>
          <p:cNvPr id="62" name="Straight Connector 61">
            <a:extLst>
              <a:ext uri="{FF2B5EF4-FFF2-40B4-BE49-F238E27FC236}">
                <a16:creationId xmlns:a16="http://schemas.microsoft.com/office/drawing/2014/main" id="{63E649D5-32B8-1F61-7160-D33A8235A3F8}"/>
              </a:ext>
            </a:extLst>
          </p:cNvPr>
          <p:cNvCxnSpPr>
            <a:cxnSpLocks/>
          </p:cNvCxnSpPr>
          <p:nvPr/>
        </p:nvCxnSpPr>
        <p:spPr>
          <a:xfrm>
            <a:off x="7934698"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1070BDB-DF21-2124-480C-20E5E93E4B9C}"/>
              </a:ext>
            </a:extLst>
          </p:cNvPr>
          <p:cNvSpPr txBox="1"/>
          <p:nvPr/>
        </p:nvSpPr>
        <p:spPr>
          <a:xfrm>
            <a:off x="7778245" y="5358649"/>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4" name="Straight Connector 63">
            <a:extLst>
              <a:ext uri="{FF2B5EF4-FFF2-40B4-BE49-F238E27FC236}">
                <a16:creationId xmlns:a16="http://schemas.microsoft.com/office/drawing/2014/main" id="{647ECA90-8777-083D-E945-346382B8FEC6}"/>
              </a:ext>
            </a:extLst>
          </p:cNvPr>
          <p:cNvCxnSpPr>
            <a:cxnSpLocks/>
          </p:cNvCxnSpPr>
          <p:nvPr/>
        </p:nvCxnSpPr>
        <p:spPr>
          <a:xfrm flipH="1">
            <a:off x="3834008" y="5265162"/>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D553B0C-23B9-CC0B-5E32-20D7D7D923E4}"/>
              </a:ext>
            </a:extLst>
          </p:cNvPr>
          <p:cNvCxnSpPr>
            <a:cxnSpLocks/>
          </p:cNvCxnSpPr>
          <p:nvPr/>
        </p:nvCxnSpPr>
        <p:spPr>
          <a:xfrm>
            <a:off x="6975403"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97C73AC5-8DE3-5EFB-3C4D-D4D2B0FF3525}"/>
              </a:ext>
            </a:extLst>
          </p:cNvPr>
          <p:cNvSpPr txBox="1"/>
          <p:nvPr/>
        </p:nvSpPr>
        <p:spPr>
          <a:xfrm>
            <a:off x="6700328"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67" name="Straight Connector 66">
            <a:extLst>
              <a:ext uri="{FF2B5EF4-FFF2-40B4-BE49-F238E27FC236}">
                <a16:creationId xmlns:a16="http://schemas.microsoft.com/office/drawing/2014/main" id="{6A2994BC-ABF9-100B-7235-6F1975479743}"/>
              </a:ext>
            </a:extLst>
          </p:cNvPr>
          <p:cNvCxnSpPr>
            <a:cxnSpLocks/>
          </p:cNvCxnSpPr>
          <p:nvPr/>
        </p:nvCxnSpPr>
        <p:spPr>
          <a:xfrm>
            <a:off x="6979750"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83DD18F-8ABA-3A0C-DB43-0EC808465717}"/>
              </a:ext>
            </a:extLst>
          </p:cNvPr>
          <p:cNvCxnSpPr>
            <a:cxnSpLocks/>
          </p:cNvCxnSpPr>
          <p:nvPr/>
        </p:nvCxnSpPr>
        <p:spPr>
          <a:xfrm>
            <a:off x="6049969"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A2E7E41-0CDF-EAEB-03D6-5350B34E329A}"/>
              </a:ext>
            </a:extLst>
          </p:cNvPr>
          <p:cNvSpPr txBox="1"/>
          <p:nvPr/>
        </p:nvSpPr>
        <p:spPr>
          <a:xfrm>
            <a:off x="5784459"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0" name="Straight Connector 69">
            <a:extLst>
              <a:ext uri="{FF2B5EF4-FFF2-40B4-BE49-F238E27FC236}">
                <a16:creationId xmlns:a16="http://schemas.microsoft.com/office/drawing/2014/main" id="{3CC11089-F40A-E03A-1182-596840EF20C5}"/>
              </a:ext>
            </a:extLst>
          </p:cNvPr>
          <p:cNvCxnSpPr>
            <a:cxnSpLocks/>
          </p:cNvCxnSpPr>
          <p:nvPr/>
        </p:nvCxnSpPr>
        <p:spPr>
          <a:xfrm>
            <a:off x="5103410"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CB3F4D01-9DFA-23AD-799C-B77E11DD662C}"/>
              </a:ext>
            </a:extLst>
          </p:cNvPr>
          <p:cNvSpPr txBox="1"/>
          <p:nvPr/>
        </p:nvSpPr>
        <p:spPr>
          <a:xfrm>
            <a:off x="4829511"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2" name="Straight Connector 71">
            <a:extLst>
              <a:ext uri="{FF2B5EF4-FFF2-40B4-BE49-F238E27FC236}">
                <a16:creationId xmlns:a16="http://schemas.microsoft.com/office/drawing/2014/main" id="{A105E6F6-0011-53C6-56D6-DEFC0E09BA39}"/>
              </a:ext>
            </a:extLst>
          </p:cNvPr>
          <p:cNvCxnSpPr>
            <a:cxnSpLocks/>
          </p:cNvCxnSpPr>
          <p:nvPr/>
        </p:nvCxnSpPr>
        <p:spPr>
          <a:xfrm>
            <a:off x="4156851" y="516940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1A7D9550-7D35-CC66-765C-05723557ACEB}"/>
              </a:ext>
            </a:extLst>
          </p:cNvPr>
          <p:cNvSpPr txBox="1"/>
          <p:nvPr/>
        </p:nvSpPr>
        <p:spPr>
          <a:xfrm>
            <a:off x="3857785" y="5358649"/>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79" name="Straight Connector 78">
            <a:extLst>
              <a:ext uri="{FF2B5EF4-FFF2-40B4-BE49-F238E27FC236}">
                <a16:creationId xmlns:a16="http://schemas.microsoft.com/office/drawing/2014/main" id="{93E40FF6-C3F3-49E9-062A-EFDE26CD3F46}"/>
              </a:ext>
            </a:extLst>
          </p:cNvPr>
          <p:cNvCxnSpPr>
            <a:cxnSpLocks/>
          </p:cNvCxnSpPr>
          <p:nvPr/>
        </p:nvCxnSpPr>
        <p:spPr>
          <a:xfrm>
            <a:off x="2927824"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4BD5573-882E-E40E-3D81-472C23C44D7E}"/>
              </a:ext>
            </a:extLst>
          </p:cNvPr>
          <p:cNvSpPr txBox="1"/>
          <p:nvPr/>
        </p:nvSpPr>
        <p:spPr>
          <a:xfrm>
            <a:off x="2771371" y="5304100"/>
            <a:ext cx="34015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cxnSp>
        <p:nvCxnSpPr>
          <p:cNvPr id="81" name="Straight Connector 80">
            <a:extLst>
              <a:ext uri="{FF2B5EF4-FFF2-40B4-BE49-F238E27FC236}">
                <a16:creationId xmlns:a16="http://schemas.microsoft.com/office/drawing/2014/main" id="{C66E00D1-36B1-FD8C-F8CF-8D9C9B345762}"/>
              </a:ext>
            </a:extLst>
          </p:cNvPr>
          <p:cNvCxnSpPr>
            <a:cxnSpLocks/>
          </p:cNvCxnSpPr>
          <p:nvPr/>
        </p:nvCxnSpPr>
        <p:spPr>
          <a:xfrm flipH="1">
            <a:off x="452251" y="5274556"/>
            <a:ext cx="294815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6803C9F-32C2-47D0-A607-06B02CA9BE52}"/>
              </a:ext>
            </a:extLst>
          </p:cNvPr>
          <p:cNvCxnSpPr>
            <a:cxnSpLocks/>
          </p:cNvCxnSpPr>
          <p:nvPr/>
        </p:nvCxnSpPr>
        <p:spPr>
          <a:xfrm>
            <a:off x="2395319"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C641F040-2762-BED6-06B3-7765EB0FC1B8}"/>
              </a:ext>
            </a:extLst>
          </p:cNvPr>
          <p:cNvSpPr txBox="1"/>
          <p:nvPr/>
        </p:nvSpPr>
        <p:spPr>
          <a:xfrm>
            <a:off x="2170122" y="5329034"/>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cxnSp>
        <p:nvCxnSpPr>
          <p:cNvPr id="84" name="Straight Connector 83">
            <a:extLst>
              <a:ext uri="{FF2B5EF4-FFF2-40B4-BE49-F238E27FC236}">
                <a16:creationId xmlns:a16="http://schemas.microsoft.com/office/drawing/2014/main" id="{20CA7625-4972-BE50-4A08-893305C6131B}"/>
              </a:ext>
            </a:extLst>
          </p:cNvPr>
          <p:cNvCxnSpPr>
            <a:cxnSpLocks/>
          </p:cNvCxnSpPr>
          <p:nvPr/>
        </p:nvCxnSpPr>
        <p:spPr>
          <a:xfrm>
            <a:off x="2399666"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60B9BD1-D038-038F-33C6-1C1D05D4FDB9}"/>
              </a:ext>
            </a:extLst>
          </p:cNvPr>
          <p:cNvCxnSpPr>
            <a:cxnSpLocks/>
          </p:cNvCxnSpPr>
          <p:nvPr/>
        </p:nvCxnSpPr>
        <p:spPr>
          <a:xfrm>
            <a:off x="1896675"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51FAB4C-421E-534E-563C-BD743521ADA2}"/>
              </a:ext>
            </a:extLst>
          </p:cNvPr>
          <p:cNvCxnSpPr>
            <a:cxnSpLocks/>
          </p:cNvCxnSpPr>
          <p:nvPr/>
        </p:nvCxnSpPr>
        <p:spPr>
          <a:xfrm>
            <a:off x="1376906"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0250B0B-70D0-4255-790C-FEF53AD5BB62}"/>
              </a:ext>
            </a:extLst>
          </p:cNvPr>
          <p:cNvCxnSpPr>
            <a:cxnSpLocks/>
          </p:cNvCxnSpPr>
          <p:nvPr/>
        </p:nvCxnSpPr>
        <p:spPr>
          <a:xfrm>
            <a:off x="857137" y="5171583"/>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BA94A39A-41FA-9506-E988-D0CB160D7442}"/>
              </a:ext>
            </a:extLst>
          </p:cNvPr>
          <p:cNvSpPr txBox="1"/>
          <p:nvPr/>
        </p:nvSpPr>
        <p:spPr>
          <a:xfrm>
            <a:off x="1682513" y="5323935"/>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89" name="TextBox 88">
            <a:extLst>
              <a:ext uri="{FF2B5EF4-FFF2-40B4-BE49-F238E27FC236}">
                <a16:creationId xmlns:a16="http://schemas.microsoft.com/office/drawing/2014/main" id="{67AE4AAC-8255-9C70-E2D6-D764A21FB371}"/>
              </a:ext>
            </a:extLst>
          </p:cNvPr>
          <p:cNvSpPr txBox="1"/>
          <p:nvPr/>
        </p:nvSpPr>
        <p:spPr>
          <a:xfrm>
            <a:off x="1161652" y="5318836"/>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90" name="TextBox 89">
            <a:extLst>
              <a:ext uri="{FF2B5EF4-FFF2-40B4-BE49-F238E27FC236}">
                <a16:creationId xmlns:a16="http://schemas.microsoft.com/office/drawing/2014/main" id="{1B26EA80-DE38-72BC-44D5-6BD8992B4367}"/>
              </a:ext>
            </a:extLst>
          </p:cNvPr>
          <p:cNvSpPr txBox="1"/>
          <p:nvPr/>
        </p:nvSpPr>
        <p:spPr>
          <a:xfrm>
            <a:off x="640791" y="5313737"/>
            <a:ext cx="510076"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t</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cxnSp>
        <p:nvCxnSpPr>
          <p:cNvPr id="91" name="Straight Connector 90">
            <a:extLst>
              <a:ext uri="{FF2B5EF4-FFF2-40B4-BE49-F238E27FC236}">
                <a16:creationId xmlns:a16="http://schemas.microsoft.com/office/drawing/2014/main" id="{E1B5CF33-0788-4135-BCC1-C3DE41E57804}"/>
              </a:ext>
            </a:extLst>
          </p:cNvPr>
          <p:cNvCxnSpPr>
            <a:cxnSpLocks/>
          </p:cNvCxnSpPr>
          <p:nvPr/>
        </p:nvCxnSpPr>
        <p:spPr>
          <a:xfrm flipV="1">
            <a:off x="3834008" y="3703030"/>
            <a:ext cx="4631262" cy="821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0E936638-35C6-090B-935B-463488B02C9D}"/>
              </a:ext>
            </a:extLst>
          </p:cNvPr>
          <p:cNvSpPr/>
          <p:nvPr/>
        </p:nvSpPr>
        <p:spPr>
          <a:xfrm>
            <a:off x="4111131" y="447919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5C9EF0C2-F338-7ABF-B8BD-6AF12B172ABF}"/>
              </a:ext>
            </a:extLst>
          </p:cNvPr>
          <p:cNvSpPr/>
          <p:nvPr/>
        </p:nvSpPr>
        <p:spPr>
          <a:xfrm>
            <a:off x="811417" y="448081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B272A3C9-6137-8A02-E89E-9F9899E21F24}"/>
              </a:ext>
            </a:extLst>
          </p:cNvPr>
          <p:cNvSpPr/>
          <p:nvPr/>
        </p:nvSpPr>
        <p:spPr>
          <a:xfrm>
            <a:off x="1332601" y="42100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45A2AFCA-8A3D-2322-8EBD-0CECFBD920D3}"/>
              </a:ext>
            </a:extLst>
          </p:cNvPr>
          <p:cNvSpPr/>
          <p:nvPr/>
        </p:nvSpPr>
        <p:spPr>
          <a:xfrm>
            <a:off x="5057690" y="421003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D9EE193-F757-D8D0-DABE-71048691E79D}"/>
              </a:ext>
            </a:extLst>
          </p:cNvPr>
          <p:cNvSpPr/>
          <p:nvPr/>
        </p:nvSpPr>
        <p:spPr>
          <a:xfrm>
            <a:off x="1834887" y="433680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E48C023D-3F73-2E6B-BF48-DFD7E05B31C8}"/>
              </a:ext>
            </a:extLst>
          </p:cNvPr>
          <p:cNvSpPr/>
          <p:nvPr/>
        </p:nvSpPr>
        <p:spPr>
          <a:xfrm>
            <a:off x="2349599" y="3997803"/>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1B05F90A-E8B5-E95B-AD74-0A7985D851CC}"/>
              </a:ext>
            </a:extLst>
          </p:cNvPr>
          <p:cNvSpPr/>
          <p:nvPr/>
        </p:nvSpPr>
        <p:spPr>
          <a:xfrm>
            <a:off x="2895730" y="368490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8D617999-400A-3A0F-7F2F-BDD8BC4E81EC}"/>
              </a:ext>
            </a:extLst>
          </p:cNvPr>
          <p:cNvSpPr/>
          <p:nvPr/>
        </p:nvSpPr>
        <p:spPr>
          <a:xfrm>
            <a:off x="6004249" y="4336852"/>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27C8D165-0D0E-4FF2-69B2-60779844C37E}"/>
              </a:ext>
            </a:extLst>
          </p:cNvPr>
          <p:cNvSpPr/>
          <p:nvPr/>
        </p:nvSpPr>
        <p:spPr>
          <a:xfrm>
            <a:off x="6929683" y="400193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8473F49-E871-6602-28FD-4566B30820C7}"/>
              </a:ext>
            </a:extLst>
          </p:cNvPr>
          <p:cNvSpPr/>
          <p:nvPr/>
        </p:nvSpPr>
        <p:spPr>
          <a:xfrm>
            <a:off x="7888978" y="368408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5FADE9AC-6C59-029A-8114-23DC3BEFF0D4}"/>
              </a:ext>
            </a:extLst>
          </p:cNvPr>
          <p:cNvCxnSpPr>
            <a:cxnSpLocks/>
          </p:cNvCxnSpPr>
          <p:nvPr/>
        </p:nvCxnSpPr>
        <p:spPr>
          <a:xfrm flipV="1">
            <a:off x="580099" y="3712666"/>
            <a:ext cx="2568378" cy="8398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5" name="Object 104">
            <a:extLst>
              <a:ext uri="{FF2B5EF4-FFF2-40B4-BE49-F238E27FC236}">
                <a16:creationId xmlns:a16="http://schemas.microsoft.com/office/drawing/2014/main" id="{80729A64-EE96-510A-F041-35EA621E063A}"/>
              </a:ext>
            </a:extLst>
          </p:cNvPr>
          <p:cNvGraphicFramePr>
            <a:graphicFrameLocks noChangeAspect="1"/>
          </p:cNvGraphicFramePr>
          <p:nvPr>
            <p:extLst>
              <p:ext uri="{D42A27DB-BD31-4B8C-83A1-F6EECF244321}">
                <p14:modId xmlns:p14="http://schemas.microsoft.com/office/powerpoint/2010/main" val="1583797787"/>
              </p:ext>
            </p:extLst>
          </p:nvPr>
        </p:nvGraphicFramePr>
        <p:xfrm>
          <a:off x="7607998" y="2726717"/>
          <a:ext cx="1171575" cy="696912"/>
        </p:xfrm>
        <a:graphic>
          <a:graphicData uri="http://schemas.openxmlformats.org/presentationml/2006/ole">
            <mc:AlternateContent xmlns:mc="http://schemas.openxmlformats.org/markup-compatibility/2006">
              <mc:Choice xmlns:v="urn:schemas-microsoft-com:vml" Requires="v">
                <p:oleObj name="Equation" r:id="rId3" imgW="660240" imgH="393480" progId="Equation.DSMT4">
                  <p:embed/>
                </p:oleObj>
              </mc:Choice>
              <mc:Fallback>
                <p:oleObj name="Equation" r:id="rId3" imgW="660240" imgH="393480" progId="Equation.DSMT4">
                  <p:embed/>
                  <p:pic>
                    <p:nvPicPr>
                      <p:cNvPr id="105" name="Object 104">
                        <a:extLst>
                          <a:ext uri="{FF2B5EF4-FFF2-40B4-BE49-F238E27FC236}">
                            <a16:creationId xmlns:a16="http://schemas.microsoft.com/office/drawing/2014/main" id="{80729A64-EE96-510A-F041-35EA621E063A}"/>
                          </a:ext>
                        </a:extLst>
                      </p:cNvPr>
                      <p:cNvPicPr/>
                      <p:nvPr/>
                    </p:nvPicPr>
                    <p:blipFill>
                      <a:blip r:embed="rId4"/>
                      <a:stretch>
                        <a:fillRect/>
                      </a:stretch>
                    </p:blipFill>
                    <p:spPr>
                      <a:xfrm>
                        <a:off x="7607998" y="2726717"/>
                        <a:ext cx="1171575" cy="696912"/>
                      </a:xfrm>
                      <a:prstGeom prst="rect">
                        <a:avLst/>
                      </a:prstGeom>
                    </p:spPr>
                  </p:pic>
                </p:oleObj>
              </mc:Fallback>
            </mc:AlternateContent>
          </a:graphicData>
        </a:graphic>
      </p:graphicFrame>
      <p:sp>
        <p:nvSpPr>
          <p:cNvPr id="43" name="Footer Placeholder 3"/>
          <p:cNvSpPr>
            <a:spLocks noGrp="1"/>
          </p:cNvSpPr>
          <p:nvPr>
            <p:ph type="ftr" sz="quarter" idx="11"/>
          </p:nvPr>
        </p:nvSpPr>
        <p:spPr>
          <a:xfrm>
            <a:off x="1952091" y="76200"/>
            <a:ext cx="6353710" cy="365125"/>
          </a:xfrm>
        </p:spPr>
        <p:txBody>
          <a:bodyPr/>
          <a:lstStyle/>
          <a:p>
            <a:r>
              <a:rPr lang="en-US" dirty="0"/>
              <a:t>Approximating the integral using least-squares best-fitting polynomials</a:t>
            </a:r>
            <a:endParaRPr lang="en-CA" dirty="0"/>
          </a:p>
        </p:txBody>
      </p:sp>
    </p:spTree>
    <p:custDataLst>
      <p:tags r:id="rId1"/>
    </p:custDataLst>
    <p:extLst>
      <p:ext uri="{BB962C8B-B14F-4D97-AF65-F5344CB8AC3E}">
        <p14:creationId xmlns:p14="http://schemas.microsoft.com/office/powerpoint/2010/main" val="41409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B95E66-075F-487A-99DE-4368B6EF0776}"/>
              </a:ext>
            </a:extLst>
          </p:cNvPr>
          <p:cNvSpPr/>
          <p:nvPr/>
        </p:nvSpPr>
        <p:spPr>
          <a:xfrm>
            <a:off x="5494788" y="4781725"/>
            <a:ext cx="964734" cy="1476462"/>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476462">
                <a:moveTo>
                  <a:pt x="8389" y="1459684"/>
                </a:moveTo>
                <a:cubicBezTo>
                  <a:pt x="5593" y="1015068"/>
                  <a:pt x="2796" y="570451"/>
                  <a:pt x="0" y="125835"/>
                </a:cubicBezTo>
                <a:lnTo>
                  <a:pt x="964734" y="0"/>
                </a:lnTo>
                <a:lnTo>
                  <a:pt x="964734" y="1476462"/>
                </a:lnTo>
                <a:lnTo>
                  <a:pt x="8389" y="145968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544CD97-56DE-4E01-93F8-08BB382813A0}"/>
              </a:ext>
            </a:extLst>
          </p:cNvPr>
          <p:cNvCxnSpPr>
            <a:cxnSpLocks/>
          </p:cNvCxnSpPr>
          <p:nvPr/>
        </p:nvCxnSpPr>
        <p:spPr>
          <a:xfrm flipV="1">
            <a:off x="2358015" y="4639111"/>
            <a:ext cx="5185085" cy="645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Approximating the 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Thus, for a least-squares best-fitting linear polynomial,</a:t>
            </a:r>
          </a:p>
          <a:p>
            <a:pPr marL="0" indent="0">
              <a:buNone/>
            </a:pPr>
            <a:r>
              <a:rPr lang="en-US" dirty="0"/>
              <a:t>	the best estimate of the integral</a:t>
            </a: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dirty="0"/>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5359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362041" y="4869113"/>
            <a:ext cx="1011815"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Symbol" panose="05050102010706020507" pitchFamily="18" charset="2"/>
                <a:cs typeface="Times New Roman" panose="02020603050405020304" pitchFamily="18" charset="0"/>
              </a:rPr>
              <a:t>d</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0" name="Object 39">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3012154127"/>
              </p:ext>
            </p:extLst>
          </p:nvPr>
        </p:nvGraphicFramePr>
        <p:xfrm>
          <a:off x="3512324" y="2515149"/>
          <a:ext cx="2008188" cy="809625"/>
        </p:xfrm>
        <a:graphic>
          <a:graphicData uri="http://schemas.openxmlformats.org/presentationml/2006/ole">
            <mc:AlternateContent xmlns:mc="http://schemas.openxmlformats.org/markup-compatibility/2006">
              <mc:Choice xmlns:v="urn:schemas-microsoft-com:vml" Requires="v">
                <p:oleObj name="Equation" r:id="rId3" imgW="1130040" imgH="457200" progId="Equation.DSMT4">
                  <p:embed/>
                </p:oleObj>
              </mc:Choice>
              <mc:Fallback>
                <p:oleObj name="Equation" r:id="rId3" imgW="1130040" imgH="457200" progId="Equation.DSMT4">
                  <p:embed/>
                  <p:pic>
                    <p:nvPicPr>
                      <p:cNvPr id="40" name="Object 39">
                        <a:extLst>
                          <a:ext uri="{FF2B5EF4-FFF2-40B4-BE49-F238E27FC236}">
                            <a16:creationId xmlns:a16="http://schemas.microsoft.com/office/drawing/2014/main" id="{DF752F15-0BB8-4C8A-87FB-0766546B6C56}"/>
                          </a:ext>
                        </a:extLst>
                      </p:cNvPr>
                      <p:cNvPicPr/>
                      <p:nvPr/>
                    </p:nvPicPr>
                    <p:blipFill>
                      <a:blip r:embed="rId4"/>
                      <a:stretch>
                        <a:fillRect/>
                      </a:stretch>
                    </p:blipFill>
                    <p:spPr>
                      <a:xfrm>
                        <a:off x="3512324" y="2515149"/>
                        <a:ext cx="2008188" cy="80962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897855812"/>
              </p:ext>
            </p:extLst>
          </p:nvPr>
        </p:nvGraphicFramePr>
        <p:xfrm>
          <a:off x="2381792" y="2502517"/>
          <a:ext cx="1060450" cy="877887"/>
        </p:xfrm>
        <a:graphic>
          <a:graphicData uri="http://schemas.openxmlformats.org/presentationml/2006/ole">
            <mc:AlternateContent xmlns:mc="http://schemas.openxmlformats.org/markup-compatibility/2006">
              <mc:Choice xmlns:v="urn:schemas-microsoft-com:vml" Requires="v">
                <p:oleObj name="Equation" r:id="rId5" imgW="596880" imgH="495000" progId="Equation.DSMT4">
                  <p:embed/>
                </p:oleObj>
              </mc:Choice>
              <mc:Fallback>
                <p:oleObj name="Equation" r:id="rId5" imgW="596880" imgH="495000" progId="Equation.DSMT4">
                  <p:embed/>
                  <p:pic>
                    <p:nvPicPr>
                      <p:cNvPr id="41" name="Object 40">
                        <a:extLst>
                          <a:ext uri="{FF2B5EF4-FFF2-40B4-BE49-F238E27FC236}">
                            <a16:creationId xmlns:a16="http://schemas.microsoft.com/office/drawing/2014/main" id="{8819768E-E108-4144-A8C5-008C51561C03}"/>
                          </a:ext>
                        </a:extLst>
                      </p:cNvPr>
                      <p:cNvPicPr/>
                      <p:nvPr/>
                    </p:nvPicPr>
                    <p:blipFill>
                      <a:blip r:embed="rId6"/>
                      <a:stretch>
                        <a:fillRect/>
                      </a:stretch>
                    </p:blipFill>
                    <p:spPr>
                      <a:xfrm>
                        <a:off x="2381792" y="2502517"/>
                        <a:ext cx="1060450" cy="877887"/>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39173065-ABE2-43A2-9A84-195CE8D22C2C}"/>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890637F-6987-4925-A547-E1762537F4D8}"/>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F70D4CF3-2278-4C08-BFA2-4C5B91B99952}"/>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628776-578C-4623-B0B6-03240927EDE7}"/>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1F4765A-BC8F-4337-996B-3951DAF1D266}"/>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233CFD5D-FAC1-449D-9A84-C270EE93ACA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63838A-8FC2-4623-BAAB-0355B81D5E38}"/>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035CA04-71AD-4C15-8BE6-A98F93AC8C54}"/>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A17BFA23-93BD-4D7F-883B-F0E0EB9FCEE6}"/>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0C5355F-10EE-4070-BBC1-6E872F0FFFB6}"/>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B734BCCB-D541-477A-8AB3-A7107C4B7485}"/>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6F296E4-7FCC-4082-B352-0059B8E2158B}"/>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BC2419FA-97E5-4F9E-BEC4-41A7AFAB0862}"/>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3A33D33-0505-49F3-B70B-F076C6E3052C}"/>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925035118"/>
              </p:ext>
            </p:extLst>
          </p:nvPr>
        </p:nvGraphicFramePr>
        <p:xfrm>
          <a:off x="3512324" y="3313753"/>
          <a:ext cx="1466850" cy="765175"/>
        </p:xfrm>
        <a:graphic>
          <a:graphicData uri="http://schemas.openxmlformats.org/presentationml/2006/ole">
            <mc:AlternateContent xmlns:mc="http://schemas.openxmlformats.org/markup-compatibility/2006">
              <mc:Choice xmlns:v="urn:schemas-microsoft-com:vml" Requires="v">
                <p:oleObj name="Equation" r:id="rId7" imgW="825480" imgH="431640" progId="Equation.DSMT4">
                  <p:embed/>
                </p:oleObj>
              </mc:Choice>
              <mc:Fallback>
                <p:oleObj name="Equation" r:id="rId7" imgW="825480" imgH="431640" progId="Equation.DSMT4">
                  <p:embed/>
                  <p:pic>
                    <p:nvPicPr>
                      <p:cNvPr id="38" name="Object 37">
                        <a:extLst>
                          <a:ext uri="{FF2B5EF4-FFF2-40B4-BE49-F238E27FC236}">
                            <a16:creationId xmlns:a16="http://schemas.microsoft.com/office/drawing/2014/main" id="{DF752F15-0BB8-4C8A-87FB-0766546B6C56}"/>
                          </a:ext>
                        </a:extLst>
                      </p:cNvPr>
                      <p:cNvPicPr/>
                      <p:nvPr/>
                    </p:nvPicPr>
                    <p:blipFill>
                      <a:blip r:embed="rId8"/>
                      <a:stretch>
                        <a:fillRect/>
                      </a:stretch>
                    </p:blipFill>
                    <p:spPr>
                      <a:xfrm>
                        <a:off x="3512324" y="3313753"/>
                        <a:ext cx="1466850" cy="7651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50028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B95E66-075F-487A-99DE-4368B6EF0776}"/>
              </a:ext>
            </a:extLst>
          </p:cNvPr>
          <p:cNvSpPr/>
          <p:nvPr/>
        </p:nvSpPr>
        <p:spPr>
          <a:xfrm flipH="1">
            <a:off x="6464753" y="4639111"/>
            <a:ext cx="996870" cy="1619075"/>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16582 w 972927"/>
              <a:gd name="connsiteY0" fmla="*/ 1602297 h 1619075"/>
              <a:gd name="connsiteX1" fmla="*/ 0 w 972927"/>
              <a:gd name="connsiteY1" fmla="*/ 0 h 1619075"/>
              <a:gd name="connsiteX2" fmla="*/ 972927 w 972927"/>
              <a:gd name="connsiteY2" fmla="*/ 142613 h 1619075"/>
              <a:gd name="connsiteX3" fmla="*/ 972927 w 972927"/>
              <a:gd name="connsiteY3" fmla="*/ 1619075 h 1619075"/>
              <a:gd name="connsiteX4" fmla="*/ 16582 w 972927"/>
              <a:gd name="connsiteY4" fmla="*/ 1602297 h 1619075"/>
              <a:gd name="connsiteX0" fmla="*/ 830 w 973561"/>
              <a:gd name="connsiteY0" fmla="*/ 1610686 h 1619075"/>
              <a:gd name="connsiteX1" fmla="*/ 634 w 973561"/>
              <a:gd name="connsiteY1" fmla="*/ 0 h 1619075"/>
              <a:gd name="connsiteX2" fmla="*/ 973561 w 973561"/>
              <a:gd name="connsiteY2" fmla="*/ 142613 h 1619075"/>
              <a:gd name="connsiteX3" fmla="*/ 973561 w 973561"/>
              <a:gd name="connsiteY3" fmla="*/ 1619075 h 1619075"/>
              <a:gd name="connsiteX4" fmla="*/ 830 w 973561"/>
              <a:gd name="connsiteY4" fmla="*/ 1610686 h 16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61" h="1619075">
                <a:moveTo>
                  <a:pt x="830" y="1610686"/>
                </a:moveTo>
                <a:cubicBezTo>
                  <a:pt x="-1966" y="1166070"/>
                  <a:pt x="3430" y="444616"/>
                  <a:pt x="634" y="0"/>
                </a:cubicBezTo>
                <a:lnTo>
                  <a:pt x="973561" y="142613"/>
                </a:lnTo>
                <a:lnTo>
                  <a:pt x="973561" y="1619075"/>
                </a:lnTo>
                <a:lnTo>
                  <a:pt x="830" y="16106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Thus, for a least-squares best-fitting linear polynomial,</a:t>
            </a:r>
          </a:p>
          <a:p>
            <a:pPr marL="0" indent="0">
              <a:buNone/>
            </a:pPr>
            <a:r>
              <a:rPr lang="en-US" dirty="0"/>
              <a:t>	the best estimate of the integral</a:t>
            </a: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dirty="0"/>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2358015" y="4639111"/>
            <a:ext cx="5185085" cy="645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5359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362041" y="4869113"/>
            <a:ext cx="1011815"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Symbol" panose="05050102010706020507" pitchFamily="18" charset="2"/>
                <a:cs typeface="Times New Roman" panose="02020603050405020304" pitchFamily="18" charset="0"/>
              </a:rPr>
              <a:t>d</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cxnSp>
        <p:nvCxnSpPr>
          <p:cNvPr id="39" name="Straight Connector 38">
            <a:extLst>
              <a:ext uri="{FF2B5EF4-FFF2-40B4-BE49-F238E27FC236}">
                <a16:creationId xmlns:a16="http://schemas.microsoft.com/office/drawing/2014/main" id="{F72C1FCE-9180-4D67-B4AF-BF56467A9A2C}"/>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F7A231D-99A1-42C8-BA62-5C7AD70FDD8A}"/>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3367932794"/>
              </p:ext>
            </p:extLst>
          </p:nvPr>
        </p:nvGraphicFramePr>
        <p:xfrm>
          <a:off x="3533775" y="2503488"/>
          <a:ext cx="1963738" cy="831850"/>
        </p:xfrm>
        <a:graphic>
          <a:graphicData uri="http://schemas.openxmlformats.org/presentationml/2006/ole">
            <mc:AlternateContent xmlns:mc="http://schemas.openxmlformats.org/markup-compatibility/2006">
              <mc:Choice xmlns:v="urn:schemas-microsoft-com:vml" Requires="v">
                <p:oleObj name="Equation" r:id="rId3" imgW="1104840" imgH="469800" progId="Equation.DSMT4">
                  <p:embed/>
                </p:oleObj>
              </mc:Choice>
              <mc:Fallback>
                <p:oleObj name="Equation" r:id="rId3" imgW="1104840" imgH="469800" progId="Equation.DSMT4">
                  <p:embed/>
                  <p:pic>
                    <p:nvPicPr>
                      <p:cNvPr id="38" name="Object 37">
                        <a:extLst>
                          <a:ext uri="{FF2B5EF4-FFF2-40B4-BE49-F238E27FC236}">
                            <a16:creationId xmlns:a16="http://schemas.microsoft.com/office/drawing/2014/main" id="{DF752F15-0BB8-4C8A-87FB-0766546B6C56}"/>
                          </a:ext>
                        </a:extLst>
                      </p:cNvPr>
                      <p:cNvPicPr/>
                      <p:nvPr/>
                    </p:nvPicPr>
                    <p:blipFill>
                      <a:blip r:embed="rId4"/>
                      <a:stretch>
                        <a:fillRect/>
                      </a:stretch>
                    </p:blipFill>
                    <p:spPr>
                      <a:xfrm>
                        <a:off x="3533775" y="2503488"/>
                        <a:ext cx="1963738" cy="831850"/>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1196867832"/>
              </p:ext>
            </p:extLst>
          </p:nvPr>
        </p:nvGraphicFramePr>
        <p:xfrm>
          <a:off x="2381792" y="2502517"/>
          <a:ext cx="1060450" cy="877887"/>
        </p:xfrm>
        <a:graphic>
          <a:graphicData uri="http://schemas.openxmlformats.org/presentationml/2006/ole">
            <mc:AlternateContent xmlns:mc="http://schemas.openxmlformats.org/markup-compatibility/2006">
              <mc:Choice xmlns:v="urn:schemas-microsoft-com:vml" Requires="v">
                <p:oleObj name="Equation" r:id="rId5" imgW="596880" imgH="495000" progId="Equation.DSMT4">
                  <p:embed/>
                </p:oleObj>
              </mc:Choice>
              <mc:Fallback>
                <p:oleObj name="Equation" r:id="rId5" imgW="596880" imgH="495000" progId="Equation.DSMT4">
                  <p:embed/>
                  <p:pic>
                    <p:nvPicPr>
                      <p:cNvPr id="43" name="Object 42">
                        <a:extLst>
                          <a:ext uri="{FF2B5EF4-FFF2-40B4-BE49-F238E27FC236}">
                            <a16:creationId xmlns:a16="http://schemas.microsoft.com/office/drawing/2014/main" id="{8819768E-E108-4144-A8C5-008C51561C03}"/>
                          </a:ext>
                        </a:extLst>
                      </p:cNvPr>
                      <p:cNvPicPr/>
                      <p:nvPr/>
                    </p:nvPicPr>
                    <p:blipFill>
                      <a:blip r:embed="rId6"/>
                      <a:stretch>
                        <a:fillRect/>
                      </a:stretch>
                    </p:blipFill>
                    <p:spPr>
                      <a:xfrm>
                        <a:off x="2381792" y="2502517"/>
                        <a:ext cx="1060450" cy="877887"/>
                      </a:xfrm>
                      <a:prstGeom prst="rect">
                        <a:avLst/>
                      </a:prstGeom>
                    </p:spPr>
                  </p:pic>
                </p:oleObj>
              </mc:Fallback>
            </mc:AlternateContent>
          </a:graphicData>
        </a:graphic>
      </p:graphicFrame>
      <p:graphicFrame>
        <p:nvGraphicFramePr>
          <p:cNvPr id="44" name="Object 43">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356719819"/>
              </p:ext>
            </p:extLst>
          </p:nvPr>
        </p:nvGraphicFramePr>
        <p:xfrm>
          <a:off x="3512324" y="3313753"/>
          <a:ext cx="1466850" cy="765175"/>
        </p:xfrm>
        <a:graphic>
          <a:graphicData uri="http://schemas.openxmlformats.org/presentationml/2006/ole">
            <mc:AlternateContent xmlns:mc="http://schemas.openxmlformats.org/markup-compatibility/2006">
              <mc:Choice xmlns:v="urn:schemas-microsoft-com:vml" Requires="v">
                <p:oleObj name="Equation" r:id="rId7" imgW="825480" imgH="431640" progId="Equation.DSMT4">
                  <p:embed/>
                </p:oleObj>
              </mc:Choice>
              <mc:Fallback>
                <p:oleObj name="Equation" r:id="rId7" imgW="825480" imgH="431640" progId="Equation.DSMT4">
                  <p:embed/>
                  <p:pic>
                    <p:nvPicPr>
                      <p:cNvPr id="44" name="Object 43">
                        <a:extLst>
                          <a:ext uri="{FF2B5EF4-FFF2-40B4-BE49-F238E27FC236}">
                            <a16:creationId xmlns:a16="http://schemas.microsoft.com/office/drawing/2014/main" id="{DF752F15-0BB8-4C8A-87FB-0766546B6C56}"/>
                          </a:ext>
                        </a:extLst>
                      </p:cNvPr>
                      <p:cNvPicPr/>
                      <p:nvPr/>
                    </p:nvPicPr>
                    <p:blipFill>
                      <a:blip r:embed="rId8"/>
                      <a:stretch>
                        <a:fillRect/>
                      </a:stretch>
                    </p:blipFill>
                    <p:spPr>
                      <a:xfrm>
                        <a:off x="3512324" y="3313753"/>
                        <a:ext cx="1466850" cy="765175"/>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352056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6E010256-33A2-416E-A705-F667233C6C28}"/>
              </a:ext>
            </a:extLst>
          </p:cNvPr>
          <p:cNvSpPr/>
          <p:nvPr/>
        </p:nvSpPr>
        <p:spPr>
          <a:xfrm>
            <a:off x="6466830" y="4729148"/>
            <a:ext cx="1007487" cy="1526796"/>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808 w 957153"/>
              <a:gd name="connsiteY0" fmla="*/ 1476462 h 1493240"/>
              <a:gd name="connsiteX1" fmla="*/ 808 w 957153"/>
              <a:gd name="connsiteY1" fmla="*/ 0 h 1493240"/>
              <a:gd name="connsiteX2" fmla="*/ 957153 w 957153"/>
              <a:gd name="connsiteY2" fmla="*/ 16778 h 1493240"/>
              <a:gd name="connsiteX3" fmla="*/ 957153 w 957153"/>
              <a:gd name="connsiteY3" fmla="*/ 1493240 h 1493240"/>
              <a:gd name="connsiteX4" fmla="*/ 808 w 957153"/>
              <a:gd name="connsiteY4" fmla="*/ 1476462 h 1493240"/>
              <a:gd name="connsiteX0" fmla="*/ 808 w 957153"/>
              <a:gd name="connsiteY0" fmla="*/ 1476462 h 1493240"/>
              <a:gd name="connsiteX1" fmla="*/ 808 w 957153"/>
              <a:gd name="connsiteY1" fmla="*/ 0 h 1493240"/>
              <a:gd name="connsiteX2" fmla="*/ 495759 w 957153"/>
              <a:gd name="connsiteY2" fmla="*/ 16778 h 1493240"/>
              <a:gd name="connsiteX3" fmla="*/ 957153 w 957153"/>
              <a:gd name="connsiteY3" fmla="*/ 16778 h 1493240"/>
              <a:gd name="connsiteX4" fmla="*/ 957153 w 957153"/>
              <a:gd name="connsiteY4" fmla="*/ 1493240 h 1493240"/>
              <a:gd name="connsiteX5" fmla="*/ 808 w 957153"/>
              <a:gd name="connsiteY5" fmla="*/ 1476462 h 1493240"/>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33556 h 1510018"/>
              <a:gd name="connsiteX4" fmla="*/ 957153 w 957153"/>
              <a:gd name="connsiteY4" fmla="*/ 1510018 h 1510018"/>
              <a:gd name="connsiteX5" fmla="*/ 808 w 957153"/>
              <a:gd name="connsiteY5" fmla="*/ 1493240 h 1510018"/>
              <a:gd name="connsiteX0" fmla="*/ 808 w 999098"/>
              <a:gd name="connsiteY0" fmla="*/ 1493240 h 1501629"/>
              <a:gd name="connsiteX1" fmla="*/ 808 w 999098"/>
              <a:gd name="connsiteY1" fmla="*/ 16778 h 1501629"/>
              <a:gd name="connsiteX2" fmla="*/ 495759 w 999098"/>
              <a:gd name="connsiteY2" fmla="*/ 0 h 1501629"/>
              <a:gd name="connsiteX3" fmla="*/ 957153 w 999098"/>
              <a:gd name="connsiteY3" fmla="*/ 33556 h 1501629"/>
              <a:gd name="connsiteX4" fmla="*/ 999098 w 999098"/>
              <a:gd name="connsiteY4" fmla="*/ 1501629 h 1501629"/>
              <a:gd name="connsiteX5" fmla="*/ 808 w 999098"/>
              <a:gd name="connsiteY5" fmla="*/ 1493240 h 1501629"/>
              <a:gd name="connsiteX0" fmla="*/ 808 w 1007487"/>
              <a:gd name="connsiteY0" fmla="*/ 1493240 h 1501629"/>
              <a:gd name="connsiteX1" fmla="*/ 808 w 1007487"/>
              <a:gd name="connsiteY1" fmla="*/ 16778 h 1501629"/>
              <a:gd name="connsiteX2" fmla="*/ 495759 w 1007487"/>
              <a:gd name="connsiteY2" fmla="*/ 0 h 1501629"/>
              <a:gd name="connsiteX3" fmla="*/ 1007487 w 1007487"/>
              <a:gd name="connsiteY3" fmla="*/ 134224 h 1501629"/>
              <a:gd name="connsiteX4" fmla="*/ 999098 w 1007487"/>
              <a:gd name="connsiteY4" fmla="*/ 1501629 h 1501629"/>
              <a:gd name="connsiteX5" fmla="*/ 808 w 1007487"/>
              <a:gd name="connsiteY5" fmla="*/ 1493240 h 1501629"/>
              <a:gd name="connsiteX0" fmla="*/ 808 w 1007487"/>
              <a:gd name="connsiteY0" fmla="*/ 1476462 h 1484851"/>
              <a:gd name="connsiteX1" fmla="*/ 808 w 1007487"/>
              <a:gd name="connsiteY1" fmla="*/ 0 h 1484851"/>
              <a:gd name="connsiteX2" fmla="*/ 504148 w 1007487"/>
              <a:gd name="connsiteY2" fmla="*/ 16778 h 1484851"/>
              <a:gd name="connsiteX3" fmla="*/ 1007487 w 1007487"/>
              <a:gd name="connsiteY3" fmla="*/ 117446 h 1484851"/>
              <a:gd name="connsiteX4" fmla="*/ 999098 w 1007487"/>
              <a:gd name="connsiteY4" fmla="*/ 1484851 h 1484851"/>
              <a:gd name="connsiteX5" fmla="*/ 808 w 1007487"/>
              <a:gd name="connsiteY5" fmla="*/ 1476462 h 1484851"/>
              <a:gd name="connsiteX0" fmla="*/ 808 w 1007487"/>
              <a:gd name="connsiteY0" fmla="*/ 1476462 h 1484851"/>
              <a:gd name="connsiteX1" fmla="*/ 808 w 1007487"/>
              <a:gd name="connsiteY1" fmla="*/ 0 h 1484851"/>
              <a:gd name="connsiteX2" fmla="*/ 495759 w 1007487"/>
              <a:gd name="connsiteY2" fmla="*/ 50334 h 1484851"/>
              <a:gd name="connsiteX3" fmla="*/ 1007487 w 1007487"/>
              <a:gd name="connsiteY3" fmla="*/ 117446 h 1484851"/>
              <a:gd name="connsiteX4" fmla="*/ 999098 w 1007487"/>
              <a:gd name="connsiteY4" fmla="*/ 1484851 h 1484851"/>
              <a:gd name="connsiteX5" fmla="*/ 808 w 1007487"/>
              <a:gd name="connsiteY5" fmla="*/ 1476462 h 1484851"/>
              <a:gd name="connsiteX0" fmla="*/ 808 w 1007487"/>
              <a:gd name="connsiteY0" fmla="*/ 1518407 h 1526796"/>
              <a:gd name="connsiteX1" fmla="*/ 808 w 1007487"/>
              <a:gd name="connsiteY1" fmla="*/ 0 h 1526796"/>
              <a:gd name="connsiteX2" fmla="*/ 495759 w 1007487"/>
              <a:gd name="connsiteY2" fmla="*/ 92279 h 1526796"/>
              <a:gd name="connsiteX3" fmla="*/ 1007487 w 1007487"/>
              <a:gd name="connsiteY3" fmla="*/ 159391 h 1526796"/>
              <a:gd name="connsiteX4" fmla="*/ 999098 w 1007487"/>
              <a:gd name="connsiteY4" fmla="*/ 1526796 h 1526796"/>
              <a:gd name="connsiteX5" fmla="*/ 808 w 1007487"/>
              <a:gd name="connsiteY5" fmla="*/ 1518407 h 1526796"/>
              <a:gd name="connsiteX0" fmla="*/ 808 w 1007487"/>
              <a:gd name="connsiteY0" fmla="*/ 1518407 h 1526796"/>
              <a:gd name="connsiteX1" fmla="*/ 808 w 1007487"/>
              <a:gd name="connsiteY1" fmla="*/ 0 h 1526796"/>
              <a:gd name="connsiteX2" fmla="*/ 487370 w 1007487"/>
              <a:gd name="connsiteY2" fmla="*/ 58723 h 1526796"/>
              <a:gd name="connsiteX3" fmla="*/ 1007487 w 1007487"/>
              <a:gd name="connsiteY3" fmla="*/ 159391 h 1526796"/>
              <a:gd name="connsiteX4" fmla="*/ 999098 w 1007487"/>
              <a:gd name="connsiteY4" fmla="*/ 1526796 h 1526796"/>
              <a:gd name="connsiteX5" fmla="*/ 808 w 1007487"/>
              <a:gd name="connsiteY5" fmla="*/ 1518407 h 15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487" h="1526796">
                <a:moveTo>
                  <a:pt x="808" y="1518407"/>
                </a:moveTo>
                <a:cubicBezTo>
                  <a:pt x="-1988" y="1073791"/>
                  <a:pt x="3604" y="444616"/>
                  <a:pt x="808" y="0"/>
                </a:cubicBezTo>
                <a:lnTo>
                  <a:pt x="487370" y="58723"/>
                </a:lnTo>
                <a:lnTo>
                  <a:pt x="1007487" y="159391"/>
                </a:lnTo>
                <a:cubicBezTo>
                  <a:pt x="1004691" y="615193"/>
                  <a:pt x="1001894" y="1070994"/>
                  <a:pt x="999098" y="1526796"/>
                </a:cubicBezTo>
                <a:lnTo>
                  <a:pt x="808" y="151840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DF53A79-3D88-47EA-A25F-F222A94D5229}"/>
              </a:ext>
            </a:extLst>
          </p:cNvPr>
          <p:cNvSpPr/>
          <p:nvPr/>
        </p:nvSpPr>
        <p:spPr>
          <a:xfrm>
            <a:off x="5502369" y="4714611"/>
            <a:ext cx="957153" cy="1551963"/>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808 w 957153"/>
              <a:gd name="connsiteY0" fmla="*/ 1476462 h 1493240"/>
              <a:gd name="connsiteX1" fmla="*/ 808 w 957153"/>
              <a:gd name="connsiteY1" fmla="*/ 0 h 1493240"/>
              <a:gd name="connsiteX2" fmla="*/ 957153 w 957153"/>
              <a:gd name="connsiteY2" fmla="*/ 16778 h 1493240"/>
              <a:gd name="connsiteX3" fmla="*/ 957153 w 957153"/>
              <a:gd name="connsiteY3" fmla="*/ 1493240 h 1493240"/>
              <a:gd name="connsiteX4" fmla="*/ 808 w 957153"/>
              <a:gd name="connsiteY4" fmla="*/ 1476462 h 1493240"/>
              <a:gd name="connsiteX0" fmla="*/ 808 w 957153"/>
              <a:gd name="connsiteY0" fmla="*/ 1476462 h 1493240"/>
              <a:gd name="connsiteX1" fmla="*/ 808 w 957153"/>
              <a:gd name="connsiteY1" fmla="*/ 0 h 1493240"/>
              <a:gd name="connsiteX2" fmla="*/ 495759 w 957153"/>
              <a:gd name="connsiteY2" fmla="*/ 16778 h 1493240"/>
              <a:gd name="connsiteX3" fmla="*/ 957153 w 957153"/>
              <a:gd name="connsiteY3" fmla="*/ 16778 h 1493240"/>
              <a:gd name="connsiteX4" fmla="*/ 957153 w 957153"/>
              <a:gd name="connsiteY4" fmla="*/ 1493240 h 1493240"/>
              <a:gd name="connsiteX5" fmla="*/ 808 w 957153"/>
              <a:gd name="connsiteY5" fmla="*/ 1476462 h 1493240"/>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33556 h 1510018"/>
              <a:gd name="connsiteX4" fmla="*/ 957153 w 957153"/>
              <a:gd name="connsiteY4" fmla="*/ 1510018 h 1510018"/>
              <a:gd name="connsiteX5" fmla="*/ 808 w 957153"/>
              <a:gd name="connsiteY5" fmla="*/ 1493240 h 1510018"/>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8389 h 1510018"/>
              <a:gd name="connsiteX4" fmla="*/ 957153 w 957153"/>
              <a:gd name="connsiteY4" fmla="*/ 1510018 h 1510018"/>
              <a:gd name="connsiteX5" fmla="*/ 808 w 957153"/>
              <a:gd name="connsiteY5" fmla="*/ 1493240 h 1510018"/>
              <a:gd name="connsiteX0" fmla="*/ 808 w 957153"/>
              <a:gd name="connsiteY0" fmla="*/ 1501629 h 1518407"/>
              <a:gd name="connsiteX1" fmla="*/ 808 w 957153"/>
              <a:gd name="connsiteY1" fmla="*/ 25167 h 1518407"/>
              <a:gd name="connsiteX2" fmla="*/ 478981 w 957153"/>
              <a:gd name="connsiteY2" fmla="*/ 0 h 1518407"/>
              <a:gd name="connsiteX3" fmla="*/ 957153 w 957153"/>
              <a:gd name="connsiteY3" fmla="*/ 16778 h 1518407"/>
              <a:gd name="connsiteX4" fmla="*/ 957153 w 957153"/>
              <a:gd name="connsiteY4" fmla="*/ 1518407 h 1518407"/>
              <a:gd name="connsiteX5" fmla="*/ 808 w 957153"/>
              <a:gd name="connsiteY5" fmla="*/ 1501629 h 1518407"/>
              <a:gd name="connsiteX0" fmla="*/ 808 w 957153"/>
              <a:gd name="connsiteY0" fmla="*/ 1501629 h 1518407"/>
              <a:gd name="connsiteX1" fmla="*/ 808 w 957153"/>
              <a:gd name="connsiteY1" fmla="*/ 0 h 1518407"/>
              <a:gd name="connsiteX2" fmla="*/ 478981 w 957153"/>
              <a:gd name="connsiteY2" fmla="*/ 0 h 1518407"/>
              <a:gd name="connsiteX3" fmla="*/ 957153 w 957153"/>
              <a:gd name="connsiteY3" fmla="*/ 16778 h 1518407"/>
              <a:gd name="connsiteX4" fmla="*/ 957153 w 957153"/>
              <a:gd name="connsiteY4" fmla="*/ 1518407 h 1518407"/>
              <a:gd name="connsiteX5" fmla="*/ 808 w 957153"/>
              <a:gd name="connsiteY5" fmla="*/ 1501629 h 1518407"/>
              <a:gd name="connsiteX0" fmla="*/ 808 w 957153"/>
              <a:gd name="connsiteY0" fmla="*/ 1510018 h 1526796"/>
              <a:gd name="connsiteX1" fmla="*/ 808 w 957153"/>
              <a:gd name="connsiteY1" fmla="*/ 8389 h 1526796"/>
              <a:gd name="connsiteX2" fmla="*/ 478981 w 957153"/>
              <a:gd name="connsiteY2" fmla="*/ 8389 h 1526796"/>
              <a:gd name="connsiteX3" fmla="*/ 957153 w 957153"/>
              <a:gd name="connsiteY3" fmla="*/ 0 h 1526796"/>
              <a:gd name="connsiteX4" fmla="*/ 957153 w 957153"/>
              <a:gd name="connsiteY4" fmla="*/ 1526796 h 1526796"/>
              <a:gd name="connsiteX5" fmla="*/ 808 w 957153"/>
              <a:gd name="connsiteY5" fmla="*/ 1510018 h 1526796"/>
              <a:gd name="connsiteX0" fmla="*/ 808 w 957153"/>
              <a:gd name="connsiteY0" fmla="*/ 1535185 h 1551963"/>
              <a:gd name="connsiteX1" fmla="*/ 808 w 957153"/>
              <a:gd name="connsiteY1" fmla="*/ 33556 h 1551963"/>
              <a:gd name="connsiteX2" fmla="*/ 470592 w 957153"/>
              <a:gd name="connsiteY2" fmla="*/ 0 h 1551963"/>
              <a:gd name="connsiteX3" fmla="*/ 957153 w 957153"/>
              <a:gd name="connsiteY3" fmla="*/ 25167 h 1551963"/>
              <a:gd name="connsiteX4" fmla="*/ 957153 w 957153"/>
              <a:gd name="connsiteY4" fmla="*/ 1551963 h 1551963"/>
              <a:gd name="connsiteX5" fmla="*/ 808 w 957153"/>
              <a:gd name="connsiteY5" fmla="*/ 1535185 h 15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153" h="1551963">
                <a:moveTo>
                  <a:pt x="808" y="1535185"/>
                </a:moveTo>
                <a:cubicBezTo>
                  <a:pt x="-1988" y="1090569"/>
                  <a:pt x="3604" y="478172"/>
                  <a:pt x="808" y="33556"/>
                </a:cubicBezTo>
                <a:lnTo>
                  <a:pt x="470592" y="0"/>
                </a:lnTo>
                <a:lnTo>
                  <a:pt x="957153" y="25167"/>
                </a:lnTo>
                <a:lnTo>
                  <a:pt x="957153" y="1551963"/>
                </a:lnTo>
                <a:lnTo>
                  <a:pt x="808" y="153518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2939C0-297C-46D5-A2D7-BFF12BCBFADC}"/>
              </a:ext>
            </a:extLst>
          </p:cNvPr>
          <p:cNvSpPr/>
          <p:nvPr/>
        </p:nvSpPr>
        <p:spPr>
          <a:xfrm rot="20297907" flipH="1">
            <a:off x="2521406" y="4675737"/>
            <a:ext cx="5201046" cy="1321667"/>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We can perform the same operation for a least-squares quadratic polynomial</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95536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143717" y="4847977"/>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7" name="Object 46">
            <a:extLst>
              <a:ext uri="{FF2B5EF4-FFF2-40B4-BE49-F238E27FC236}">
                <a16:creationId xmlns:a16="http://schemas.microsoft.com/office/drawing/2014/main" id="{29541298-FF73-49F5-A959-04BBEC6FEB59}"/>
              </a:ext>
            </a:extLst>
          </p:cNvPr>
          <p:cNvGraphicFramePr>
            <a:graphicFrameLocks noChangeAspect="1"/>
          </p:cNvGraphicFramePr>
          <p:nvPr>
            <p:extLst>
              <p:ext uri="{D42A27DB-BD31-4B8C-83A1-F6EECF244321}">
                <p14:modId xmlns:p14="http://schemas.microsoft.com/office/powerpoint/2010/main" val="3636885696"/>
              </p:ext>
            </p:extLst>
          </p:nvPr>
        </p:nvGraphicFramePr>
        <p:xfrm>
          <a:off x="1597025" y="2557463"/>
          <a:ext cx="5756275" cy="877887"/>
        </p:xfrm>
        <a:graphic>
          <a:graphicData uri="http://schemas.openxmlformats.org/presentationml/2006/ole">
            <mc:AlternateContent xmlns:mc="http://schemas.openxmlformats.org/markup-compatibility/2006">
              <mc:Choice xmlns:v="urn:schemas-microsoft-com:vml" Requires="v">
                <p:oleObj name="Equation" r:id="rId3" imgW="3238200" imgH="495000" progId="Equation.DSMT4">
                  <p:embed/>
                </p:oleObj>
              </mc:Choice>
              <mc:Fallback>
                <p:oleObj name="Equation" r:id="rId3" imgW="3238200" imgH="495000" progId="Equation.DSMT4">
                  <p:embed/>
                  <p:pic>
                    <p:nvPicPr>
                      <p:cNvPr id="47" name="Object 46">
                        <a:extLst>
                          <a:ext uri="{FF2B5EF4-FFF2-40B4-BE49-F238E27FC236}">
                            <a16:creationId xmlns:a16="http://schemas.microsoft.com/office/drawing/2014/main" id="{29541298-FF73-49F5-A959-04BBEC6FEB59}"/>
                          </a:ext>
                        </a:extLst>
                      </p:cNvPr>
                      <p:cNvPicPr/>
                      <p:nvPr/>
                    </p:nvPicPr>
                    <p:blipFill>
                      <a:blip r:embed="rId4"/>
                      <a:stretch>
                        <a:fillRect/>
                      </a:stretch>
                    </p:blipFill>
                    <p:spPr>
                      <a:xfrm>
                        <a:off x="1597025" y="2557463"/>
                        <a:ext cx="5756275" cy="877887"/>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578F0664-397B-44D1-A0E6-9579A7687FB7}"/>
              </a:ext>
            </a:extLst>
          </p:cNvPr>
          <p:cNvGraphicFramePr>
            <a:graphicFrameLocks noChangeAspect="1"/>
          </p:cNvGraphicFramePr>
          <p:nvPr>
            <p:extLst>
              <p:ext uri="{D42A27DB-BD31-4B8C-83A1-F6EECF244321}">
                <p14:modId xmlns:p14="http://schemas.microsoft.com/office/powerpoint/2010/main" val="1891744774"/>
              </p:ext>
            </p:extLst>
          </p:nvPr>
        </p:nvGraphicFramePr>
        <p:xfrm>
          <a:off x="1635125" y="3489325"/>
          <a:ext cx="5732463" cy="876300"/>
        </p:xfrm>
        <a:graphic>
          <a:graphicData uri="http://schemas.openxmlformats.org/presentationml/2006/ole">
            <mc:AlternateContent xmlns:mc="http://schemas.openxmlformats.org/markup-compatibility/2006">
              <mc:Choice xmlns:v="urn:schemas-microsoft-com:vml" Requires="v">
                <p:oleObj name="Equation" r:id="rId5" imgW="3225600" imgH="495000" progId="Equation.DSMT4">
                  <p:embed/>
                </p:oleObj>
              </mc:Choice>
              <mc:Fallback>
                <p:oleObj name="Equation" r:id="rId5" imgW="3225600" imgH="495000" progId="Equation.DSMT4">
                  <p:embed/>
                  <p:pic>
                    <p:nvPicPr>
                      <p:cNvPr id="48" name="Object 47">
                        <a:extLst>
                          <a:ext uri="{FF2B5EF4-FFF2-40B4-BE49-F238E27FC236}">
                            <a16:creationId xmlns:a16="http://schemas.microsoft.com/office/drawing/2014/main" id="{578F0664-397B-44D1-A0E6-9579A7687FB7}"/>
                          </a:ext>
                        </a:extLst>
                      </p:cNvPr>
                      <p:cNvPicPr/>
                      <p:nvPr/>
                    </p:nvPicPr>
                    <p:blipFill>
                      <a:blip r:embed="rId6"/>
                      <a:stretch>
                        <a:fillRect/>
                      </a:stretch>
                    </p:blipFill>
                    <p:spPr>
                      <a:xfrm>
                        <a:off x="1635125" y="3489325"/>
                        <a:ext cx="5732463" cy="876300"/>
                      </a:xfrm>
                      <a:prstGeom prst="rect">
                        <a:avLst/>
                      </a:prstGeom>
                    </p:spPr>
                  </p:pic>
                </p:oleObj>
              </mc:Fallback>
            </mc:AlternateContent>
          </a:graphicData>
        </a:graphic>
      </p:graphicFrame>
      <p:cxnSp>
        <p:nvCxnSpPr>
          <p:cNvPr id="51" name="Straight Connector 50">
            <a:extLst>
              <a:ext uri="{FF2B5EF4-FFF2-40B4-BE49-F238E27FC236}">
                <a16:creationId xmlns:a16="http://schemas.microsoft.com/office/drawing/2014/main" id="{0584F4E8-FDA6-4A9C-BD5B-EE0D5218EBB7}"/>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8483B4-A074-43F0-BDAF-2000648425DF}"/>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76A0E3A-3110-4DFF-9C29-400115F4CC05}"/>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8815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23DC-8991-40F1-965B-47C6C590D813}"/>
              </a:ext>
            </a:extLst>
          </p:cNvPr>
          <p:cNvSpPr>
            <a:spLocks noGrp="1"/>
          </p:cNvSpPr>
          <p:nvPr>
            <p:ph type="title"/>
          </p:nvPr>
        </p:nvSpPr>
        <p:spPr/>
        <p:txBody>
          <a:bodyPr/>
          <a:lstStyle/>
          <a:p>
            <a:r>
              <a:rPr lang="en-US" dirty="0">
                <a:latin typeface="Times New Roman" panose="02020603050405020304" pitchFamily="18" charset="0"/>
              </a:rPr>
              <a:t>O(1)</a:t>
            </a:r>
            <a:r>
              <a:rPr lang="en-US" dirty="0"/>
              <a:t> run time</a:t>
            </a:r>
          </a:p>
        </p:txBody>
      </p:sp>
      <p:sp>
        <p:nvSpPr>
          <p:cNvPr id="3" name="Content Placeholder 2">
            <a:extLst>
              <a:ext uri="{FF2B5EF4-FFF2-40B4-BE49-F238E27FC236}">
                <a16:creationId xmlns:a16="http://schemas.microsoft.com/office/drawing/2014/main" id="{4EF5D8E4-C42A-46F8-809B-CFEFA74948DA}"/>
              </a:ext>
            </a:extLst>
          </p:cNvPr>
          <p:cNvSpPr>
            <a:spLocks noGrp="1"/>
          </p:cNvSpPr>
          <p:nvPr>
            <p:ph idx="1"/>
          </p:nvPr>
        </p:nvSpPr>
        <p:spPr>
          <a:xfrm>
            <a:off x="457200" y="1600200"/>
            <a:ext cx="8552576" cy="4525963"/>
          </a:xfrm>
        </p:spPr>
        <p:txBody>
          <a:bodyPr/>
          <a:lstStyle/>
          <a:p>
            <a:r>
              <a:rPr lang="en-US" dirty="0"/>
              <a:t>Everything in this class runs in </a:t>
            </a:r>
            <a:r>
              <a:rPr lang="en-US" dirty="0">
                <a:latin typeface="Times New Roman" panose="02020603050405020304" pitchFamily="18" charset="0"/>
              </a:rPr>
              <a:t>O(1)</a:t>
            </a:r>
            <a:r>
              <a:rPr lang="en-US" dirty="0"/>
              <a:t> time with </a:t>
            </a:r>
            <a:r>
              <a:rPr lang="en-US" dirty="0">
                <a:latin typeface="Times New Roman" panose="02020603050405020304" pitchFamily="18" charset="0"/>
              </a:rPr>
              <a:t>O(</a:t>
            </a:r>
            <a:r>
              <a:rPr lang="en-US" i="1" dirty="0">
                <a:latin typeface="Times New Roman" panose="02020603050405020304" pitchFamily="18" charset="0"/>
              </a:rPr>
              <a:t>n</a:t>
            </a:r>
            <a:r>
              <a:rPr lang="en-US" dirty="0">
                <a:latin typeface="Times New Roman" panose="02020603050405020304" pitchFamily="18" charset="0"/>
              </a:rPr>
              <a:t>)</a:t>
            </a:r>
            <a:r>
              <a:rPr lang="en-US" dirty="0"/>
              <a:t> memory:</a:t>
            </a:r>
          </a:p>
        </p:txBody>
      </p:sp>
      <p:sp>
        <p:nvSpPr>
          <p:cNvPr id="4" name="Footer Placeholder 3">
            <a:extLst>
              <a:ext uri="{FF2B5EF4-FFF2-40B4-BE49-F238E27FC236}">
                <a16:creationId xmlns:a16="http://schemas.microsoft.com/office/drawing/2014/main" id="{8CCAF046-9864-43F7-AD31-E76BEE6F23FE}"/>
              </a:ext>
            </a:extLst>
          </p:cNvPr>
          <p:cNvSpPr>
            <a:spLocks noGrp="1"/>
          </p:cNvSpPr>
          <p:nvPr>
            <p:ph type="ftr" sz="quarter" idx="11"/>
          </p:nvPr>
        </p:nvSpPr>
        <p:spPr/>
        <p:txBody>
          <a:bodyPr/>
          <a:lstStyle/>
          <a:p>
            <a:r>
              <a:rPr lang="en-US"/>
              <a:t>Approximating a point using least-squares best-fitting polynomials</a:t>
            </a:r>
            <a:endParaRPr lang="en-CA" dirty="0"/>
          </a:p>
        </p:txBody>
      </p:sp>
      <p:sp>
        <p:nvSpPr>
          <p:cNvPr id="5" name="Slide Number Placeholder 4">
            <a:extLst>
              <a:ext uri="{FF2B5EF4-FFF2-40B4-BE49-F238E27FC236}">
                <a16:creationId xmlns:a16="http://schemas.microsoft.com/office/drawing/2014/main" id="{D8C06E4D-2CF2-4825-8A6D-A85B83B35C01}"/>
              </a:ext>
            </a:extLst>
          </p:cNvPr>
          <p:cNvSpPr>
            <a:spLocks noGrp="1"/>
          </p:cNvSpPr>
          <p:nvPr>
            <p:ph type="sldNum" sz="quarter" idx="12"/>
          </p:nvPr>
        </p:nvSpPr>
        <p:spPr/>
        <p:txBody>
          <a:bodyPr/>
          <a:lstStyle/>
          <a:p>
            <a:fld id="{42EF6DC8-DA9C-4533-8A40-BB00A2545AF8}" type="slidenum">
              <a:rPr lang="en-CA" smtClean="0"/>
              <a:pPr/>
              <a:t>7</a:t>
            </a:fld>
            <a:endParaRPr lang="en-CA"/>
          </a:p>
        </p:txBody>
      </p:sp>
      <p:sp>
        <p:nvSpPr>
          <p:cNvPr id="10" name="Rectangle 9">
            <a:extLst>
              <a:ext uri="{FF2B5EF4-FFF2-40B4-BE49-F238E27FC236}">
                <a16:creationId xmlns:a16="http://schemas.microsoft.com/office/drawing/2014/main" id="{567D7B32-644A-E40D-308C-67FD43F25B1B}"/>
              </a:ext>
            </a:extLst>
          </p:cNvPr>
          <p:cNvSpPr/>
          <p:nvPr/>
        </p:nvSpPr>
        <p:spPr>
          <a:xfrm>
            <a:off x="6422274" y="1076106"/>
            <a:ext cx="2962793" cy="523220"/>
          </a:xfrm>
          <a:prstGeom prst="rect">
            <a:avLst/>
          </a:prstGeom>
        </p:spPr>
        <p:txBody>
          <a:bodyPr wrap="square">
            <a:spAutoFit/>
          </a:bodyPr>
          <a:lstStyle/>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This exemplifies an idea,</a:t>
            </a:r>
          </a:p>
          <a:p>
            <a:r>
              <a:rPr lang="en-US" sz="1400" dirty="0">
                <a:solidFill>
                  <a:prstClr val="white"/>
                </a:solidFill>
                <a:latin typeface="Cambria" panose="02040503050406030204" pitchFamily="18" charset="0"/>
                <a:ea typeface="Cambria" panose="02040503050406030204" pitchFamily="18" charset="0"/>
                <a:cs typeface="Times New Roman" panose="02020603050405020304" pitchFamily="18" charset="0"/>
              </a:rPr>
              <a:t>  it is not required for this course.</a:t>
            </a:r>
          </a:p>
        </p:txBody>
      </p:sp>
      <p:pic>
        <p:nvPicPr>
          <p:cNvPr id="14" name="Picture 13">
            <a:extLst>
              <a:ext uri="{FF2B5EF4-FFF2-40B4-BE49-F238E27FC236}">
                <a16:creationId xmlns:a16="http://schemas.microsoft.com/office/drawing/2014/main" id="{BD49318C-8077-2346-350E-F8F3094A1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6033" y="1138071"/>
            <a:ext cx="396241" cy="399289"/>
          </a:xfrm>
          <a:prstGeom prst="rect">
            <a:avLst/>
          </a:prstGeom>
        </p:spPr>
      </p:pic>
      <p:sp>
        <p:nvSpPr>
          <p:cNvPr id="17" name="Rectangle 16"/>
          <p:cNvSpPr/>
          <p:nvPr/>
        </p:nvSpPr>
        <p:spPr>
          <a:xfrm>
            <a:off x="231040" y="2337797"/>
            <a:ext cx="4289368" cy="3046988"/>
          </a:xfrm>
          <a:prstGeom prst="rect">
            <a:avLst/>
          </a:prstGeom>
        </p:spPr>
        <p:txBody>
          <a:bodyPr wrap="square">
            <a:spAutoFit/>
          </a:bodyPr>
          <a:lstStyle/>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class Estimate {</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public:</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Estimate( double </a:t>
            </a:r>
            <a:r>
              <a:rPr lang="en-US" sz="1200" dirty="0">
                <a:solidFill>
                  <a:schemeClr val="bg1"/>
                </a:solidFill>
                <a:latin typeface="Consolas" panose="020B0609020204030204" pitchFamily="49" charset="0"/>
                <a:ea typeface="Cambria" panose="02040503050406030204" pitchFamily="18" charset="0"/>
                <a:cs typeface="Times New Roman" panose="02020603050405020304" pitchFamily="18" charset="0"/>
              </a:rPr>
              <a:t>y0, double </a:t>
            </a:r>
            <a:r>
              <a:rPr lang="en-US" sz="1200" dirty="0" err="1">
                <a:solidFill>
                  <a:schemeClr val="bg1"/>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chemeClr val="bg1"/>
                </a:solidFill>
                <a:latin typeface="Consolas" panose="020B0609020204030204" pitchFamily="49" charset="0"/>
                <a:ea typeface="Cambria" panose="02040503050406030204" pitchFamily="18" charset="0"/>
                <a:cs typeface="Times New Roman" panose="02020603050405020304" pitchFamily="18" charset="0"/>
              </a:rPr>
              <a:t>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operator()( double delta ) const;</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void next( double y );</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diff() const;</a:t>
            </a:r>
          </a:p>
          <a:p>
            <a:pPr lvl="0">
              <a:spcBef>
                <a:spcPct val="20000"/>
              </a:spcBef>
            </a:pPr>
            <a:r>
              <a:rPr lang="en-US" sz="1200" dirty="0">
                <a:solidFill>
                  <a:srgbClr val="FF0000"/>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int_next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const;</a:t>
            </a:r>
          </a:p>
          <a:p>
            <a:pPr lvl="0">
              <a:spcBef>
                <a:spcPct val="20000"/>
              </a:spcBef>
            </a:pPr>
            <a:r>
              <a:rPr lang="en-US" sz="1200" dirty="0">
                <a:solidFill>
                  <a:srgbClr val="FF0000"/>
                </a:solidFill>
                <a:latin typeface="Consolas" panose="020B0609020204030204" pitchFamily="49" charset="0"/>
                <a:ea typeface="Cambria" panose="02040503050406030204" pitchFamily="18" charset="0"/>
                <a:cs typeface="Times New Roman" panose="02020603050405020304" pitchFamily="18" charset="0"/>
              </a:rPr>
              <a:t>        </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int_prev</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const;</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private:</a:t>
            </a:r>
            <a:b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std::</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size_t</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curr</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t>
            </a:r>
            <a:r>
              <a:rPr lang="en-US" sz="1200" dirty="0" err="1">
                <a:solidFill>
                  <a:prstClr val="white"/>
                </a:solidFill>
                <a:latin typeface="Consolas" panose="020B0609020204030204" pitchFamily="49" charset="0"/>
                <a:ea typeface="Cambria" panose="02040503050406030204" pitchFamily="18" charset="0"/>
                <a:cs typeface="Times New Roman" panose="02020603050405020304" pitchFamily="18" charset="0"/>
              </a:rPr>
              <a:t>ys</a:t>
            </a: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_[4];</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        double      a1_, a0_, s_;</a:t>
            </a:r>
          </a:p>
          <a:p>
            <a:pPr lvl="0">
              <a:spcBef>
                <a:spcPct val="20000"/>
              </a:spcBef>
            </a:pPr>
            <a:r>
              <a:rPr lang="en-US" sz="1200" dirty="0">
                <a:solidFill>
                  <a:schemeClr val="bg1"/>
                </a:solidFill>
                <a:latin typeface="Consolas" panose="020B0609020204030204" pitchFamily="49" charset="0"/>
                <a:ea typeface="Cambria" panose="02040503050406030204" pitchFamily="18" charset="0"/>
                <a:cs typeface="Times New Roman" panose="02020603050405020304" pitchFamily="18" charset="0"/>
              </a:rPr>
              <a:t>        double      </a:t>
            </a:r>
            <a:r>
              <a:rPr lang="en-US" sz="1200" dirty="0" err="1">
                <a:solidFill>
                  <a:schemeClr val="bg1"/>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chemeClr val="bg1"/>
                </a:solidFill>
                <a:latin typeface="Consolas" panose="020B0609020204030204" pitchFamily="49" charset="0"/>
                <a:ea typeface="Cambria" panose="02040503050406030204" pitchFamily="18" charset="0"/>
                <a:cs typeface="Times New Roman" panose="02020603050405020304" pitchFamily="18" charset="0"/>
              </a:rPr>
              <a:t>_;</a:t>
            </a:r>
          </a:p>
          <a:p>
            <a:pPr lvl="0">
              <a:spcBef>
                <a:spcPct val="20000"/>
              </a:spcBef>
            </a:pPr>
            <a:r>
              <a:rPr lang="en-US" sz="1200" dirty="0">
                <a:solidFill>
                  <a:prstClr val="white"/>
                </a:solidFill>
                <a:latin typeface="Consolas" panose="020B0609020204030204" pitchFamily="49" charset="0"/>
                <a:ea typeface="Cambria" panose="02040503050406030204" pitchFamily="18" charset="0"/>
                <a:cs typeface="Times New Roman" panose="02020603050405020304" pitchFamily="18" charset="0"/>
              </a:rPr>
              <a:t>};</a:t>
            </a:r>
            <a:endParaRPr lang="en-US" sz="700" dirty="0">
              <a:solidFill>
                <a:prstClr val="white"/>
              </a:solidFill>
              <a:latin typeface="Consolas" panose="020B0609020204030204" pitchFamily="49" charset="0"/>
              <a:ea typeface="Cambria" panose="02040503050406030204" pitchFamily="18" charset="0"/>
              <a:cs typeface="Times New Roman" panose="02020603050405020304" pitchFamily="18" charset="0"/>
            </a:endParaRPr>
          </a:p>
        </p:txBody>
      </p:sp>
      <p:sp>
        <p:nvSpPr>
          <p:cNvPr id="18" name="Rectangle 17"/>
          <p:cNvSpPr/>
          <p:nvPr/>
        </p:nvSpPr>
        <p:spPr>
          <a:xfrm>
            <a:off x="4413925" y="3559763"/>
            <a:ext cx="4376570" cy="1975926"/>
          </a:xfrm>
          <a:prstGeom prst="rect">
            <a:avLst/>
          </a:prstGeom>
        </p:spPr>
        <p:txBody>
          <a:bodyPr wrap="square">
            <a:spAutoFit/>
          </a:bodyPr>
          <a:lstStyle/>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Estimate integral over the previous time step</a:t>
            </a: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Estimate::</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int_prev</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const {</a:t>
            </a: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return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_*(a0_ - a1_/2.0);</a:t>
            </a:r>
            <a:b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a:t>
            </a:r>
          </a:p>
          <a:p>
            <a:pPr lvl="0">
              <a:spcBef>
                <a:spcPct val="20000"/>
              </a:spcBef>
            </a:pPr>
            <a:endPar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endParaRP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Extrapolate integral over the next time step</a:t>
            </a: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double Estimate::</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int_prev</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const {</a:t>
            </a:r>
          </a:p>
          <a:p>
            <a:pPr lvl="0">
              <a:spcBef>
                <a:spcPct val="20000"/>
              </a:spcBef>
            </a:pP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    return </a:t>
            </a:r>
            <a:r>
              <a:rPr lang="en-US" sz="1200" dirty="0" err="1">
                <a:solidFill>
                  <a:srgbClr val="00B0F0"/>
                </a:solidFill>
                <a:latin typeface="Consolas" panose="020B0609020204030204" pitchFamily="49" charset="0"/>
                <a:ea typeface="Cambria" panose="02040503050406030204" pitchFamily="18" charset="0"/>
                <a:cs typeface="Times New Roman" panose="02020603050405020304" pitchFamily="18" charset="0"/>
              </a:rPr>
              <a:t>delta_t</a:t>
            </a: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_*(a0_ + a1_/2.0);</a:t>
            </a:r>
            <a:b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br>
            <a:r>
              <a:rPr lang="en-US" sz="1200" dirty="0">
                <a:solidFill>
                  <a:srgbClr val="00B0F0"/>
                </a:solidFill>
                <a:latin typeface="Consolas" panose="020B0609020204030204" pitchFamily="49"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4404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latin typeface="Times New Roman" panose="02020603050405020304" pitchFamily="18" charset="0"/>
              </a:rPr>
              <a:t>Understand how to estimate the integral using least-squares best-fitting polynomials</a:t>
            </a:r>
          </a:p>
          <a:p>
            <a:pPr lvl="1"/>
            <a:r>
              <a:rPr lang="en-US" dirty="0"/>
              <a:t>Are aware that we can both estimate the integral over the last time interval, or extrapolate and estimate the integral over the next time interval</a:t>
            </a:r>
            <a:endParaRPr lang="en-US" dirty="0">
              <a:latin typeface="Times New Roman" panose="02020603050405020304" pitchFamily="18" charset="0"/>
            </a:endParaRPr>
          </a:p>
          <a:p>
            <a:pPr lvl="1"/>
            <a:r>
              <a:rPr lang="en-US" dirty="0"/>
              <a:t>Understand that if we already have the coefficients,</a:t>
            </a:r>
            <a:br>
              <a:rPr lang="en-US" dirty="0"/>
            </a:br>
            <a:r>
              <a:rPr lang="en-US" dirty="0"/>
              <a:t>	we can find these estimates in </a:t>
            </a:r>
            <a:r>
              <a:rPr lang="en-US" dirty="0">
                <a:latin typeface="Times New Roman" panose="02020603050405020304" pitchFamily="18" charset="0"/>
              </a:rPr>
              <a:t>O(1)</a:t>
            </a:r>
            <a:r>
              <a:rPr lang="en-US" dirty="0"/>
              <a:t> time</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spTree>
    <p:custDataLst>
      <p:tags r:id="rId1"/>
    </p:custDataLst>
    <p:extLst>
      <p:ext uri="{BB962C8B-B14F-4D97-AF65-F5344CB8AC3E}">
        <p14:creationId xmlns:p14="http://schemas.microsoft.com/office/powerpoint/2010/main" val="24759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spTree>
    <p:extLst>
      <p:ext uri="{BB962C8B-B14F-4D97-AF65-F5344CB8AC3E}">
        <p14:creationId xmlns:p14="http://schemas.microsoft.com/office/powerpoint/2010/main" val="17404629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9|14.6|12.3"/>
</p:tagLst>
</file>

<file path=ppt/tags/tag2.xml><?xml version="1.0" encoding="utf-8"?>
<p:tagLst xmlns:a="http://schemas.openxmlformats.org/drawingml/2006/main" xmlns:r="http://schemas.openxmlformats.org/officeDocument/2006/relationships" xmlns:p="http://schemas.openxmlformats.org/presentationml/2006/main">
  <p:tag name="TIMING" val="|15.9|22.2|36"/>
</p:tagLst>
</file>

<file path=ppt/tags/tag3.xml><?xml version="1.0" encoding="utf-8"?>
<p:tagLst xmlns:a="http://schemas.openxmlformats.org/drawingml/2006/main" xmlns:r="http://schemas.openxmlformats.org/officeDocument/2006/relationships" xmlns:p="http://schemas.openxmlformats.org/presentationml/2006/main">
  <p:tag name="TIMING" val="|18.3"/>
</p:tagLst>
</file>

<file path=ppt/tags/tag4.xml><?xml version="1.0" encoding="utf-8"?>
<p:tagLst xmlns:a="http://schemas.openxmlformats.org/drawingml/2006/main" xmlns:r="http://schemas.openxmlformats.org/officeDocument/2006/relationships" xmlns:p="http://schemas.openxmlformats.org/presentationml/2006/main">
  <p:tag name="TIMING" val="|15.4|5.2|12.7|17.1"/>
</p:tagLst>
</file>

<file path=ppt/tags/tag5.xml><?xml version="1.0" encoding="utf-8"?>
<p:tagLst xmlns:a="http://schemas.openxmlformats.org/drawingml/2006/main" xmlns:r="http://schemas.openxmlformats.org/officeDocument/2006/relationships" xmlns:p="http://schemas.openxmlformats.org/presentationml/2006/main">
  <p:tag name="TIMING" val="|32.7|39|29.9|14.8|24.2|19"/>
</p:tagLst>
</file>

<file path=ppt/tags/tag6.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108934</TotalTime>
  <Words>840</Words>
  <Application>Microsoft Office PowerPoint</Application>
  <PresentationFormat>On-screen Show (4:3)</PresentationFormat>
  <Paragraphs>126</Paragraphs>
  <Slides>12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Arial</vt:lpstr>
      <vt:lpstr>Bookman Old Style</vt:lpstr>
      <vt:lpstr>Calibri</vt:lpstr>
      <vt:lpstr>Cambria</vt:lpstr>
      <vt:lpstr>Consolas</vt:lpstr>
      <vt:lpstr>Constantia</vt:lpstr>
      <vt:lpstr>Georgia</vt:lpstr>
      <vt:lpstr>Symbol</vt:lpstr>
      <vt:lpstr>Times New Roman</vt:lpstr>
      <vt:lpstr>Office Theme</vt:lpstr>
      <vt:lpstr>Equation</vt:lpstr>
      <vt:lpstr>Approximating the integral using least-squares best-fitting polynomials</vt:lpstr>
      <vt:lpstr>Introduction</vt:lpstr>
      <vt:lpstr>Approximating the derivative</vt:lpstr>
      <vt:lpstr>Approximating the integral</vt:lpstr>
      <vt:lpstr>Approximating the integral</vt:lpstr>
      <vt:lpstr>Approximating the integral</vt:lpstr>
      <vt:lpstr>O(1) run time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1885</cp:revision>
  <dcterms:created xsi:type="dcterms:W3CDTF">2020-04-30T19:27:29Z</dcterms:created>
  <dcterms:modified xsi:type="dcterms:W3CDTF">2025-01-30T20:21:35Z</dcterms:modified>
</cp:coreProperties>
</file>